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1" r:id="rId4"/>
    <p:sldMasterId id="2147483757" r:id="rId5"/>
    <p:sldMasterId id="2147483782" r:id="rId6"/>
    <p:sldMasterId id="2147483795" r:id="rId7"/>
    <p:sldMasterId id="2147483808" r:id="rId8"/>
  </p:sldMasterIdLst>
  <p:notesMasterIdLst>
    <p:notesMasterId r:id="rId71"/>
  </p:notesMasterIdLst>
  <p:handoutMasterIdLst>
    <p:handoutMasterId r:id="rId72"/>
  </p:handoutMasterIdLst>
  <p:sldIdLst>
    <p:sldId id="256" r:id="rId9"/>
    <p:sldId id="317" r:id="rId10"/>
    <p:sldId id="283" r:id="rId11"/>
    <p:sldId id="373" r:id="rId12"/>
    <p:sldId id="319" r:id="rId13"/>
    <p:sldId id="303" r:id="rId14"/>
    <p:sldId id="299" r:id="rId15"/>
    <p:sldId id="296" r:id="rId16"/>
    <p:sldId id="297" r:id="rId17"/>
    <p:sldId id="298" r:id="rId18"/>
    <p:sldId id="291" r:id="rId19"/>
    <p:sldId id="292" r:id="rId20"/>
    <p:sldId id="318" r:id="rId21"/>
    <p:sldId id="324" r:id="rId22"/>
    <p:sldId id="372" r:id="rId23"/>
    <p:sldId id="327" r:id="rId24"/>
    <p:sldId id="328" r:id="rId25"/>
    <p:sldId id="330" r:id="rId26"/>
    <p:sldId id="331" r:id="rId27"/>
    <p:sldId id="332" r:id="rId28"/>
    <p:sldId id="333" r:id="rId29"/>
    <p:sldId id="334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6" r:id="rId38"/>
    <p:sldId id="347" r:id="rId39"/>
    <p:sldId id="320" r:id="rId40"/>
    <p:sldId id="348" r:id="rId41"/>
    <p:sldId id="350" r:id="rId42"/>
    <p:sldId id="351" r:id="rId43"/>
    <p:sldId id="352" r:id="rId44"/>
    <p:sldId id="357" r:id="rId45"/>
    <p:sldId id="362" r:id="rId46"/>
    <p:sldId id="365" r:id="rId47"/>
    <p:sldId id="366" r:id="rId48"/>
    <p:sldId id="321" r:id="rId49"/>
    <p:sldId id="390" r:id="rId50"/>
    <p:sldId id="388" r:id="rId51"/>
    <p:sldId id="391" r:id="rId52"/>
    <p:sldId id="381" r:id="rId53"/>
    <p:sldId id="392" r:id="rId54"/>
    <p:sldId id="387" r:id="rId55"/>
    <p:sldId id="395" r:id="rId56"/>
    <p:sldId id="322" r:id="rId57"/>
    <p:sldId id="367" r:id="rId58"/>
    <p:sldId id="368" r:id="rId59"/>
    <p:sldId id="370" r:id="rId60"/>
    <p:sldId id="397" r:id="rId61"/>
    <p:sldId id="393" r:id="rId62"/>
    <p:sldId id="323" r:id="rId63"/>
    <p:sldId id="295" r:id="rId64"/>
    <p:sldId id="300" r:id="rId65"/>
    <p:sldId id="301" r:id="rId66"/>
    <p:sldId id="399" r:id="rId67"/>
    <p:sldId id="396" r:id="rId68"/>
    <p:sldId id="398" r:id="rId69"/>
    <p:sldId id="302" r:id="rId70"/>
  </p:sldIdLst>
  <p:sldSz cx="9144000" cy="6858000" type="screen4x3"/>
  <p:notesSz cx="6669088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973E"/>
    <a:srgbClr val="B3D9F2"/>
    <a:srgbClr val="EABD63"/>
    <a:srgbClr val="FFFFCC"/>
    <a:srgbClr val="FBFB97"/>
    <a:srgbClr val="2F2FBB"/>
    <a:srgbClr val="CCE9D3"/>
    <a:srgbClr val="0066FF"/>
    <a:srgbClr val="7F3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96" autoAdjust="0"/>
    <p:restoredTop sz="94660"/>
  </p:normalViewPr>
  <p:slideViewPr>
    <p:cSldViewPr>
      <p:cViewPr>
        <p:scale>
          <a:sx n="100" d="100"/>
          <a:sy n="100" d="100"/>
        </p:scale>
        <p:origin x="528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kument\Reditel\R2015\ZSDNP\Prod-zam-1946-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kument\Reditel\R2015\ZSDNP\Prod-zam-1946-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416666666666724E-2"/>
          <c:y val="6.7343035331290879E-2"/>
          <c:w val="0.88958333333333328"/>
          <c:h val="0.7861923063162473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Data!$C$3</c:f>
              <c:strCache>
                <c:ptCount val="1"/>
                <c:pt idx="0">
                  <c:v>Produkce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14"/>
            <c:invertIfNegative val="0"/>
            <c:bubble3D val="0"/>
            <c:spPr>
              <a:solidFill>
                <a:srgbClr val="00B05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AE6-47A5-8B61-D4514F955B84}"/>
              </c:ext>
            </c:extLst>
          </c:dPt>
          <c:cat>
            <c:strRef>
              <c:f>Data!$B$4:$B$73</c:f>
              <c:strCache>
                <c:ptCount val="70"/>
                <c:pt idx="0">
                  <c:v>1946</c:v>
                </c:pt>
                <c:pt idx="1">
                  <c:v>1947</c:v>
                </c:pt>
                <c:pt idx="2">
                  <c:v>1948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  <c:pt idx="10">
                  <c:v>1956</c:v>
                </c:pt>
                <c:pt idx="11">
                  <c:v>1957</c:v>
                </c:pt>
                <c:pt idx="12">
                  <c:v>1958</c:v>
                </c:pt>
                <c:pt idx="13">
                  <c:v>1959</c:v>
                </c:pt>
                <c:pt idx="14">
                  <c:v>1960</c:v>
                </c:pt>
                <c:pt idx="15">
                  <c:v>1961</c:v>
                </c:pt>
                <c:pt idx="16">
                  <c:v>1962</c:v>
                </c:pt>
                <c:pt idx="17">
                  <c:v>1963</c:v>
                </c:pt>
                <c:pt idx="18">
                  <c:v>1964</c:v>
                </c:pt>
                <c:pt idx="19">
                  <c:v>1965</c:v>
                </c:pt>
                <c:pt idx="20">
                  <c:v>1966</c:v>
                </c:pt>
                <c:pt idx="21">
                  <c:v>1967</c:v>
                </c:pt>
                <c:pt idx="22">
                  <c:v>1968</c:v>
                </c:pt>
                <c:pt idx="23">
                  <c:v>1969</c:v>
                </c:pt>
                <c:pt idx="24">
                  <c:v>1970</c:v>
                </c:pt>
                <c:pt idx="25">
                  <c:v>1971</c:v>
                </c:pt>
                <c:pt idx="26">
                  <c:v>1972</c:v>
                </c:pt>
                <c:pt idx="27">
                  <c:v>1973</c:v>
                </c:pt>
                <c:pt idx="28">
                  <c:v>1974</c:v>
                </c:pt>
                <c:pt idx="29">
                  <c:v>1975</c:v>
                </c:pt>
                <c:pt idx="30">
                  <c:v>1976</c:v>
                </c:pt>
                <c:pt idx="31">
                  <c:v>1977</c:v>
                </c:pt>
                <c:pt idx="32">
                  <c:v>1978</c:v>
                </c:pt>
                <c:pt idx="33">
                  <c:v>1979</c:v>
                </c:pt>
                <c:pt idx="34">
                  <c:v>1980</c:v>
                </c:pt>
                <c:pt idx="35">
                  <c:v>1981</c:v>
                </c:pt>
                <c:pt idx="36">
                  <c:v>1982</c:v>
                </c:pt>
                <c:pt idx="37">
                  <c:v>1983</c:v>
                </c:pt>
                <c:pt idx="38">
                  <c:v>1984</c:v>
                </c:pt>
                <c:pt idx="39">
                  <c:v>1985</c:v>
                </c:pt>
                <c:pt idx="40">
                  <c:v>1986</c:v>
                </c:pt>
                <c:pt idx="41">
                  <c:v>1987</c:v>
                </c:pt>
                <c:pt idx="42">
                  <c:v>1988</c:v>
                </c:pt>
                <c:pt idx="43">
                  <c:v>1989</c:v>
                </c:pt>
                <c:pt idx="44">
                  <c:v>1990</c:v>
                </c:pt>
                <c:pt idx="45">
                  <c:v>1991</c:v>
                </c:pt>
                <c:pt idx="46">
                  <c:v>1992</c:v>
                </c:pt>
                <c:pt idx="47">
                  <c:v>1993</c:v>
                </c:pt>
                <c:pt idx="48">
                  <c:v>1994</c:v>
                </c:pt>
                <c:pt idx="49">
                  <c:v>1995</c:v>
                </c:pt>
                <c:pt idx="50">
                  <c:v>1996</c:v>
                </c:pt>
                <c:pt idx="51">
                  <c:v>1997</c:v>
                </c:pt>
                <c:pt idx="52">
                  <c:v>1998</c:v>
                </c:pt>
                <c:pt idx="53">
                  <c:v>1999</c:v>
                </c:pt>
                <c:pt idx="54">
                  <c:v>2000</c:v>
                </c:pt>
                <c:pt idx="55">
                  <c:v>2001</c:v>
                </c:pt>
                <c:pt idx="56">
                  <c:v>2002</c:v>
                </c:pt>
                <c:pt idx="57">
                  <c:v>2003</c:v>
                </c:pt>
                <c:pt idx="58">
                  <c:v>2004</c:v>
                </c:pt>
                <c:pt idx="59">
                  <c:v>2005</c:v>
                </c:pt>
                <c:pt idx="60">
                  <c:v>2006</c:v>
                </c:pt>
                <c:pt idx="61">
                  <c:v>2007</c:v>
                </c:pt>
                <c:pt idx="62">
                  <c:v>2008</c:v>
                </c:pt>
                <c:pt idx="63">
                  <c:v>2009</c:v>
                </c:pt>
                <c:pt idx="64">
                  <c:v>2010</c:v>
                </c:pt>
                <c:pt idx="65">
                  <c:v>2011</c:v>
                </c:pt>
                <c:pt idx="66">
                  <c:v>2012</c:v>
                </c:pt>
                <c:pt idx="67">
                  <c:v>2013</c:v>
                </c:pt>
                <c:pt idx="68">
                  <c:v>2014</c:v>
                </c:pt>
                <c:pt idx="69">
                  <c:v>2015</c:v>
                </c:pt>
              </c:strCache>
            </c:strRef>
          </c:cat>
          <c:val>
            <c:numRef>
              <c:f>Data!$C$4:$C$73</c:f>
              <c:numCache>
                <c:formatCode>#,##0.0_);\(#,##0.0\)</c:formatCode>
                <c:ptCount val="70"/>
                <c:pt idx="0">
                  <c:v>18</c:v>
                </c:pt>
                <c:pt idx="1">
                  <c:v>49</c:v>
                </c:pt>
                <c:pt idx="2">
                  <c:v>103</c:v>
                </c:pt>
                <c:pt idx="3">
                  <c:v>147</c:v>
                </c:pt>
                <c:pt idx="4">
                  <c:v>281</c:v>
                </c:pt>
                <c:pt idx="5">
                  <c:v>527</c:v>
                </c:pt>
                <c:pt idx="6">
                  <c:v>816</c:v>
                </c:pt>
                <c:pt idx="7">
                  <c:v>1162</c:v>
                </c:pt>
                <c:pt idx="8">
                  <c:v>1535</c:v>
                </c:pt>
                <c:pt idx="9">
                  <c:v>2077</c:v>
                </c:pt>
                <c:pt idx="10">
                  <c:v>2430</c:v>
                </c:pt>
                <c:pt idx="11">
                  <c:v>2745</c:v>
                </c:pt>
                <c:pt idx="12">
                  <c:v>2903</c:v>
                </c:pt>
                <c:pt idx="13">
                  <c:v>2987</c:v>
                </c:pt>
                <c:pt idx="14">
                  <c:v>3036</c:v>
                </c:pt>
                <c:pt idx="15">
                  <c:v>2846</c:v>
                </c:pt>
                <c:pt idx="16">
                  <c:v>2941</c:v>
                </c:pt>
                <c:pt idx="17">
                  <c:v>2859</c:v>
                </c:pt>
                <c:pt idx="18">
                  <c:v>2878</c:v>
                </c:pt>
                <c:pt idx="19">
                  <c:v>2839</c:v>
                </c:pt>
                <c:pt idx="20">
                  <c:v>2848</c:v>
                </c:pt>
                <c:pt idx="21">
                  <c:v>2891</c:v>
                </c:pt>
                <c:pt idx="22">
                  <c:v>2745</c:v>
                </c:pt>
                <c:pt idx="23">
                  <c:v>2720</c:v>
                </c:pt>
                <c:pt idx="24">
                  <c:v>2627</c:v>
                </c:pt>
                <c:pt idx="25">
                  <c:v>2638</c:v>
                </c:pt>
                <c:pt idx="26">
                  <c:v>2664</c:v>
                </c:pt>
                <c:pt idx="27">
                  <c:v>2748</c:v>
                </c:pt>
                <c:pt idx="28">
                  <c:v>2378</c:v>
                </c:pt>
                <c:pt idx="29">
                  <c:v>2402</c:v>
                </c:pt>
                <c:pt idx="30">
                  <c:v>2434</c:v>
                </c:pt>
                <c:pt idx="31">
                  <c:v>2426</c:v>
                </c:pt>
                <c:pt idx="32">
                  <c:v>2365</c:v>
                </c:pt>
                <c:pt idx="33">
                  <c:v>2400</c:v>
                </c:pt>
                <c:pt idx="34">
                  <c:v>2482</c:v>
                </c:pt>
                <c:pt idx="35">
                  <c:v>2532</c:v>
                </c:pt>
                <c:pt idx="36">
                  <c:v>2588</c:v>
                </c:pt>
                <c:pt idx="37">
                  <c:v>2534</c:v>
                </c:pt>
                <c:pt idx="38">
                  <c:v>2549</c:v>
                </c:pt>
                <c:pt idx="39">
                  <c:v>2623</c:v>
                </c:pt>
                <c:pt idx="40">
                  <c:v>2578</c:v>
                </c:pt>
                <c:pt idx="41">
                  <c:v>2560</c:v>
                </c:pt>
                <c:pt idx="42">
                  <c:v>2468</c:v>
                </c:pt>
                <c:pt idx="43" formatCode="#,##0.0000">
                  <c:v>2407.0729000000001</c:v>
                </c:pt>
                <c:pt idx="44" formatCode="#,##0.0000">
                  <c:v>2141.6125000000002</c:v>
                </c:pt>
                <c:pt idx="45" formatCode="#,##0.0000">
                  <c:v>1778.5496000000001</c:v>
                </c:pt>
                <c:pt idx="46" formatCode="#,##0.0000">
                  <c:v>1538.8107000000002</c:v>
                </c:pt>
                <c:pt idx="47" formatCode="#,##0.0000">
                  <c:v>954.9026999999993</c:v>
                </c:pt>
                <c:pt idx="48" formatCode="#,##0.0000">
                  <c:v>540.86479999999949</c:v>
                </c:pt>
                <c:pt idx="49" formatCode="#,##0.0000">
                  <c:v>600.06249999999955</c:v>
                </c:pt>
                <c:pt idx="50" formatCode="#,##0.0000">
                  <c:v>604.42859999999996</c:v>
                </c:pt>
                <c:pt idx="51" formatCode="#,##0.0000">
                  <c:v>602.91239999999959</c:v>
                </c:pt>
                <c:pt idx="52" formatCode="#,##0.0000">
                  <c:v>609.51779999999997</c:v>
                </c:pt>
                <c:pt idx="53" formatCode="#,##0.0000">
                  <c:v>611.85699999999929</c:v>
                </c:pt>
                <c:pt idx="54" formatCode="#,##0.0000">
                  <c:v>507.27749999999975</c:v>
                </c:pt>
                <c:pt idx="55" formatCode="#,##0.0000">
                  <c:v>455.9547</c:v>
                </c:pt>
                <c:pt idx="56" formatCode="#,##0.0000">
                  <c:v>465.20080000000002</c:v>
                </c:pt>
                <c:pt idx="57" formatCode="#,##0.0000">
                  <c:v>451.72409999999979</c:v>
                </c:pt>
                <c:pt idx="58" formatCode="#,##0.0000">
                  <c:v>411.68349999999975</c:v>
                </c:pt>
                <c:pt idx="59" formatCode="#,##0.0000">
                  <c:v>409.40669999999977</c:v>
                </c:pt>
                <c:pt idx="60" formatCode="#,##0.0000">
                  <c:v>375.0924</c:v>
                </c:pt>
                <c:pt idx="61" formatCode="#,##0.0000">
                  <c:v>306.64940000000036</c:v>
                </c:pt>
                <c:pt idx="62" formatCode="#,##0.0000">
                  <c:v>275.22729999999979</c:v>
                </c:pt>
                <c:pt idx="63" formatCode="#,##0.0000">
                  <c:v>257.72529999999978</c:v>
                </c:pt>
                <c:pt idx="64" formatCode="#,##0.0000">
                  <c:v>253.6412</c:v>
                </c:pt>
                <c:pt idx="65" formatCode="#,##0.0000">
                  <c:v>228.76159999999999</c:v>
                </c:pt>
                <c:pt idx="66" formatCode="#,##0.0000">
                  <c:v>227.91820000000001</c:v>
                </c:pt>
                <c:pt idx="67" formatCode="#,##0.0000">
                  <c:v>215.08410000000001</c:v>
                </c:pt>
                <c:pt idx="68" formatCode="#,##0.0000">
                  <c:v>153.60449999999997</c:v>
                </c:pt>
                <c:pt idx="69" formatCode="#,##0.0000">
                  <c:v>151.74399999999989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E6-47A5-8B61-D4514F955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363670456"/>
        <c:axId val="363673200"/>
      </c:barChart>
      <c:catAx>
        <c:axId val="363670456"/>
        <c:scaling>
          <c:orientation val="minMax"/>
        </c:scaling>
        <c:delete val="0"/>
        <c:axPos val="b"/>
        <c:majorGridlines>
          <c:spPr>
            <a:ln w="3175">
              <a:noFill/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 CE"/>
                    <a:ea typeface="Arial CE"/>
                    <a:cs typeface="Arial CE"/>
                  </a:defRPr>
                </a:pPr>
                <a:r>
                  <a:rPr lang="cs-CZ"/>
                  <a:t>rok</a:t>
                </a:r>
              </a:p>
            </c:rich>
          </c:tx>
          <c:layout>
            <c:manualLayout>
              <c:xMode val="edge"/>
              <c:yMode val="edge"/>
              <c:x val="0.51458333333333328"/>
              <c:y val="0.932659932659933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-36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cs-CZ"/>
          </a:p>
        </c:txPr>
        <c:crossAx val="36367320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6367320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 CE"/>
                    <a:ea typeface="Arial CE"/>
                    <a:cs typeface="Arial CE"/>
                  </a:defRPr>
                </a:pPr>
                <a:r>
                  <a:rPr lang="cs-CZ"/>
                  <a:t>tun U</a:t>
                </a:r>
              </a:p>
            </c:rich>
          </c:tx>
          <c:layout>
            <c:manualLayout>
              <c:xMode val="edge"/>
              <c:yMode val="edge"/>
              <c:x val="3.5716314473983142E-4"/>
              <c:y val="0.40510653476225716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cs-CZ"/>
          </a:p>
        </c:txPr>
        <c:crossAx val="363670456"/>
        <c:crosses val="autoZero"/>
        <c:crossBetween val="midCat"/>
      </c:valAx>
      <c:spPr>
        <a:solidFill>
          <a:srgbClr val="CCFFCC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CC"/>
    </a:solidFill>
    <a:ln w="12700">
      <a:solidFill>
        <a:srgbClr val="008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Times New Roman CE"/>
          <a:ea typeface="Times New Roman CE"/>
          <a:cs typeface="Times New Roman CE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523031171139711E-2"/>
          <c:y val="6.6335849689017623E-2"/>
          <c:w val="0.86606026909708445"/>
          <c:h val="0.763803080260385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'Data-zam'!$C$3</c:f>
              <c:strCache>
                <c:ptCount val="1"/>
                <c:pt idx="0">
                  <c:v>všichni zaměstnanci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'Data-zam'!$B$4:$B$73</c:f>
              <c:strCache>
                <c:ptCount val="70"/>
                <c:pt idx="0">
                  <c:v>1946</c:v>
                </c:pt>
                <c:pt idx="1">
                  <c:v>1947</c:v>
                </c:pt>
                <c:pt idx="2">
                  <c:v>1948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  <c:pt idx="10">
                  <c:v>1956</c:v>
                </c:pt>
                <c:pt idx="11">
                  <c:v>1957</c:v>
                </c:pt>
                <c:pt idx="12">
                  <c:v>1958</c:v>
                </c:pt>
                <c:pt idx="13">
                  <c:v>1959</c:v>
                </c:pt>
                <c:pt idx="14">
                  <c:v>1960</c:v>
                </c:pt>
                <c:pt idx="15">
                  <c:v>1961</c:v>
                </c:pt>
                <c:pt idx="16">
                  <c:v>1962</c:v>
                </c:pt>
                <c:pt idx="17">
                  <c:v>1963</c:v>
                </c:pt>
                <c:pt idx="18">
                  <c:v>1964</c:v>
                </c:pt>
                <c:pt idx="19">
                  <c:v>1965</c:v>
                </c:pt>
                <c:pt idx="20">
                  <c:v>1966</c:v>
                </c:pt>
                <c:pt idx="21">
                  <c:v>1967</c:v>
                </c:pt>
                <c:pt idx="22">
                  <c:v>1968</c:v>
                </c:pt>
                <c:pt idx="23">
                  <c:v>1969</c:v>
                </c:pt>
                <c:pt idx="24">
                  <c:v>1970</c:v>
                </c:pt>
                <c:pt idx="25">
                  <c:v>1971</c:v>
                </c:pt>
                <c:pt idx="26">
                  <c:v>1972</c:v>
                </c:pt>
                <c:pt idx="27">
                  <c:v>1973</c:v>
                </c:pt>
                <c:pt idx="28">
                  <c:v>1974</c:v>
                </c:pt>
                <c:pt idx="29">
                  <c:v>1975</c:v>
                </c:pt>
                <c:pt idx="30">
                  <c:v>1976</c:v>
                </c:pt>
                <c:pt idx="31">
                  <c:v>1977</c:v>
                </c:pt>
                <c:pt idx="32">
                  <c:v>1978</c:v>
                </c:pt>
                <c:pt idx="33">
                  <c:v>1979</c:v>
                </c:pt>
                <c:pt idx="34">
                  <c:v>1980</c:v>
                </c:pt>
                <c:pt idx="35">
                  <c:v>1981</c:v>
                </c:pt>
                <c:pt idx="36">
                  <c:v>1982</c:v>
                </c:pt>
                <c:pt idx="37">
                  <c:v>1983</c:v>
                </c:pt>
                <c:pt idx="38">
                  <c:v>1984</c:v>
                </c:pt>
                <c:pt idx="39">
                  <c:v>1985</c:v>
                </c:pt>
                <c:pt idx="40">
                  <c:v>1986</c:v>
                </c:pt>
                <c:pt idx="41">
                  <c:v>1987</c:v>
                </c:pt>
                <c:pt idx="42">
                  <c:v>1988</c:v>
                </c:pt>
                <c:pt idx="43">
                  <c:v>1989</c:v>
                </c:pt>
                <c:pt idx="44">
                  <c:v>1990</c:v>
                </c:pt>
                <c:pt idx="45">
                  <c:v>1991</c:v>
                </c:pt>
                <c:pt idx="46">
                  <c:v>1992</c:v>
                </c:pt>
                <c:pt idx="47">
                  <c:v>1993</c:v>
                </c:pt>
                <c:pt idx="48">
                  <c:v>1994</c:v>
                </c:pt>
                <c:pt idx="49">
                  <c:v>1995</c:v>
                </c:pt>
                <c:pt idx="50">
                  <c:v>1996</c:v>
                </c:pt>
                <c:pt idx="51">
                  <c:v>1997</c:v>
                </c:pt>
                <c:pt idx="52">
                  <c:v>1998</c:v>
                </c:pt>
                <c:pt idx="53">
                  <c:v>1999</c:v>
                </c:pt>
                <c:pt idx="54">
                  <c:v>2000</c:v>
                </c:pt>
                <c:pt idx="55">
                  <c:v>2001</c:v>
                </c:pt>
                <c:pt idx="56">
                  <c:v>2002</c:v>
                </c:pt>
                <c:pt idx="57">
                  <c:v>2003</c:v>
                </c:pt>
                <c:pt idx="58">
                  <c:v>2004</c:v>
                </c:pt>
                <c:pt idx="59">
                  <c:v>2005</c:v>
                </c:pt>
                <c:pt idx="60">
                  <c:v>2006</c:v>
                </c:pt>
                <c:pt idx="61">
                  <c:v>2007</c:v>
                </c:pt>
                <c:pt idx="62">
                  <c:v>2008</c:v>
                </c:pt>
                <c:pt idx="63">
                  <c:v>2009</c:v>
                </c:pt>
                <c:pt idx="64">
                  <c:v>2010</c:v>
                </c:pt>
                <c:pt idx="65">
                  <c:v>2011</c:v>
                </c:pt>
                <c:pt idx="66">
                  <c:v>2012</c:v>
                </c:pt>
                <c:pt idx="67">
                  <c:v>2013</c:v>
                </c:pt>
                <c:pt idx="68">
                  <c:v>2014</c:v>
                </c:pt>
                <c:pt idx="69">
                  <c:v>2015</c:v>
                </c:pt>
              </c:strCache>
            </c:strRef>
          </c:cat>
          <c:val>
            <c:numRef>
              <c:f>'Data-zam'!$C$4:$C$73</c:f>
              <c:numCache>
                <c:formatCode>#,##0</c:formatCode>
                <c:ptCount val="70"/>
                <c:pt idx="0">
                  <c:v>1000</c:v>
                </c:pt>
                <c:pt idx="1">
                  <c:v>3600</c:v>
                </c:pt>
                <c:pt idx="2">
                  <c:v>8000</c:v>
                </c:pt>
                <c:pt idx="3">
                  <c:v>13700</c:v>
                </c:pt>
                <c:pt idx="4">
                  <c:v>17800</c:v>
                </c:pt>
                <c:pt idx="5">
                  <c:v>24900</c:v>
                </c:pt>
                <c:pt idx="6">
                  <c:v>33300</c:v>
                </c:pt>
                <c:pt idx="7">
                  <c:v>40300</c:v>
                </c:pt>
                <c:pt idx="8">
                  <c:v>44400</c:v>
                </c:pt>
                <c:pt idx="9">
                  <c:v>46400</c:v>
                </c:pt>
                <c:pt idx="10">
                  <c:v>43900</c:v>
                </c:pt>
                <c:pt idx="11">
                  <c:v>42800</c:v>
                </c:pt>
                <c:pt idx="12">
                  <c:v>37200</c:v>
                </c:pt>
                <c:pt idx="13">
                  <c:v>30200</c:v>
                </c:pt>
                <c:pt idx="14">
                  <c:v>25600</c:v>
                </c:pt>
                <c:pt idx="15">
                  <c:v>24000</c:v>
                </c:pt>
                <c:pt idx="16">
                  <c:v>23000</c:v>
                </c:pt>
                <c:pt idx="17">
                  <c:v>22400</c:v>
                </c:pt>
                <c:pt idx="18">
                  <c:v>22000</c:v>
                </c:pt>
                <c:pt idx="19">
                  <c:v>21700</c:v>
                </c:pt>
                <c:pt idx="20">
                  <c:v>22900</c:v>
                </c:pt>
                <c:pt idx="21">
                  <c:v>23400</c:v>
                </c:pt>
                <c:pt idx="22">
                  <c:v>23600</c:v>
                </c:pt>
                <c:pt idx="23">
                  <c:v>23400</c:v>
                </c:pt>
                <c:pt idx="24">
                  <c:v>24100</c:v>
                </c:pt>
                <c:pt idx="25">
                  <c:v>25700</c:v>
                </c:pt>
                <c:pt idx="26">
                  <c:v>26600</c:v>
                </c:pt>
                <c:pt idx="27">
                  <c:v>27800</c:v>
                </c:pt>
                <c:pt idx="28">
                  <c:v>28800</c:v>
                </c:pt>
                <c:pt idx="29">
                  <c:v>29800</c:v>
                </c:pt>
                <c:pt idx="30">
                  <c:v>29900</c:v>
                </c:pt>
                <c:pt idx="31">
                  <c:v>30400</c:v>
                </c:pt>
                <c:pt idx="32">
                  <c:v>30500</c:v>
                </c:pt>
                <c:pt idx="33">
                  <c:v>30800</c:v>
                </c:pt>
                <c:pt idx="34">
                  <c:v>30900</c:v>
                </c:pt>
                <c:pt idx="35">
                  <c:v>31200</c:v>
                </c:pt>
                <c:pt idx="36">
                  <c:v>31600</c:v>
                </c:pt>
                <c:pt idx="37">
                  <c:v>31800</c:v>
                </c:pt>
                <c:pt idx="38">
                  <c:v>31800</c:v>
                </c:pt>
                <c:pt idx="39">
                  <c:v>31700</c:v>
                </c:pt>
                <c:pt idx="40">
                  <c:v>31200</c:v>
                </c:pt>
                <c:pt idx="41">
                  <c:v>32100</c:v>
                </c:pt>
                <c:pt idx="42">
                  <c:v>31600</c:v>
                </c:pt>
                <c:pt idx="43">
                  <c:v>30400</c:v>
                </c:pt>
                <c:pt idx="44">
                  <c:v>20953</c:v>
                </c:pt>
                <c:pt idx="45">
                  <c:v>10391</c:v>
                </c:pt>
                <c:pt idx="46">
                  <c:v>8671</c:v>
                </c:pt>
                <c:pt idx="47">
                  <c:v>7622</c:v>
                </c:pt>
                <c:pt idx="48">
                  <c:v>6797</c:v>
                </c:pt>
                <c:pt idx="49">
                  <c:v>5911</c:v>
                </c:pt>
                <c:pt idx="50">
                  <c:v>5586</c:v>
                </c:pt>
                <c:pt idx="51">
                  <c:v>4385</c:v>
                </c:pt>
                <c:pt idx="52">
                  <c:v>3927</c:v>
                </c:pt>
                <c:pt idx="53">
                  <c:v>3705</c:v>
                </c:pt>
                <c:pt idx="54">
                  <c:v>3573</c:v>
                </c:pt>
                <c:pt idx="55">
                  <c:v>3405</c:v>
                </c:pt>
                <c:pt idx="56">
                  <c:v>3321</c:v>
                </c:pt>
                <c:pt idx="57">
                  <c:v>3227</c:v>
                </c:pt>
                <c:pt idx="58">
                  <c:v>3307</c:v>
                </c:pt>
                <c:pt idx="59">
                  <c:v>3067</c:v>
                </c:pt>
                <c:pt idx="60">
                  <c:v>3012</c:v>
                </c:pt>
                <c:pt idx="61">
                  <c:v>3013</c:v>
                </c:pt>
                <c:pt idx="62">
                  <c:v>2996</c:v>
                </c:pt>
                <c:pt idx="63">
                  <c:v>2876</c:v>
                </c:pt>
                <c:pt idx="64">
                  <c:v>2789</c:v>
                </c:pt>
                <c:pt idx="65">
                  <c:v>2707</c:v>
                </c:pt>
                <c:pt idx="66">
                  <c:v>2748</c:v>
                </c:pt>
                <c:pt idx="67">
                  <c:v>2707</c:v>
                </c:pt>
                <c:pt idx="68">
                  <c:v>2683</c:v>
                </c:pt>
                <c:pt idx="69">
                  <c:v>2617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9D-48B5-854A-CA1C3348F0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63667320"/>
        <c:axId val="363668496"/>
      </c:barChart>
      <c:catAx>
        <c:axId val="363667320"/>
        <c:scaling>
          <c:orientation val="minMax"/>
        </c:scaling>
        <c:delete val="0"/>
        <c:axPos val="b"/>
        <c:majorGridlines>
          <c:spPr>
            <a:ln w="3175">
              <a:noFill/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 CE"/>
                    <a:ea typeface="Arial CE"/>
                    <a:cs typeface="Arial CE"/>
                  </a:defRPr>
                </a:pPr>
                <a:r>
                  <a:rPr lang="cs-CZ"/>
                  <a:t>rok</a:t>
                </a:r>
              </a:p>
            </c:rich>
          </c:tx>
          <c:layout>
            <c:manualLayout>
              <c:xMode val="edge"/>
              <c:yMode val="edge"/>
              <c:x val="0.51041662533528009"/>
              <c:y val="0.9301887831672188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-354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cs-CZ"/>
          </a:p>
        </c:txPr>
        <c:crossAx val="363668496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6366849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 CE"/>
                    <a:ea typeface="Arial CE"/>
                    <a:cs typeface="Arial CE"/>
                  </a:defRPr>
                </a:pPr>
                <a:r>
                  <a:rPr lang="cs-CZ"/>
                  <a:t>počet zaměstnanců</a:t>
                </a:r>
              </a:p>
            </c:rich>
          </c:tx>
          <c:layout>
            <c:manualLayout>
              <c:xMode val="edge"/>
              <c:yMode val="edge"/>
              <c:x val="4.1666666666666683E-3"/>
              <c:y val="0.36026936026936057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cs-CZ"/>
          </a:p>
        </c:txPr>
        <c:crossAx val="363667320"/>
        <c:crosses val="autoZero"/>
        <c:crossBetween val="midCat"/>
      </c:valAx>
      <c:spPr>
        <a:solidFill>
          <a:srgbClr val="FFFF99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CC"/>
    </a:solidFill>
    <a:ln w="12700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Times New Roman CE"/>
          <a:ea typeface="Times New Roman CE"/>
          <a:cs typeface="Times New Roman CE"/>
        </a:defRPr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66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6866" y="1"/>
            <a:ext cx="289066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34297-BD13-4BC4-83D6-74EF5F2ADE96}" type="datetimeFigureOut">
              <a:rPr lang="cs-CZ" smtClean="0"/>
              <a:pPr/>
              <a:t>07.03.2018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711"/>
            <a:ext cx="289066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6866" y="9428711"/>
            <a:ext cx="289066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6B9CA-C2E7-4002-BC75-4810F45351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833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938" cy="496331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7609" y="1"/>
            <a:ext cx="2889938" cy="496331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ACC15EF-F4C1-4357-841B-3D62CA5784EB}" type="datetimeFigureOut">
              <a:rPr lang="cs-CZ"/>
              <a:pPr>
                <a:defRPr/>
              </a:pPr>
              <a:t>07.03.2018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2950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2" rIns="91425" bIns="45712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25" tIns="45712" rIns="91425" bIns="45712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889938" cy="496331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7609" y="9428585"/>
            <a:ext cx="2889938" cy="496331"/>
          </a:xfrm>
          <a:prstGeom prst="rect">
            <a:avLst/>
          </a:prstGeom>
        </p:spPr>
        <p:txBody>
          <a:bodyPr vert="horz" wrap="square" lIns="91425" tIns="45712" rIns="91425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AA3A084-EAF5-48CA-A2BC-EACFC6D4DB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9811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1E551-7CE7-4FAE-9B1B-23DF4FACFD60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42950"/>
            <a:ext cx="4967288" cy="3724275"/>
          </a:xfrm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2121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7A73C2-BC0D-4625-AD52-D5CE3880B140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42950"/>
            <a:ext cx="4967288" cy="3724275"/>
          </a:xfrm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7048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EDB819-F431-4996-A665-94438128FC97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42950"/>
            <a:ext cx="4967288" cy="3724275"/>
          </a:xfrm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9604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AE7140-62E4-47EE-9139-28AD8E677DFF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42950"/>
            <a:ext cx="4967288" cy="3724275"/>
          </a:xfrm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6374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1563A-BD47-4282-AC5A-FD917D37F682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42950"/>
            <a:ext cx="4967288" cy="3724275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4662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E07C56-7AA0-43D9-A50C-671259F4E12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83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EE3008-27B7-4789-83F7-9E31305E2A60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111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BFA703-C649-499B-887B-73E5476090F9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772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901F48-A502-4EAA-BEAE-D379EE7BB6F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37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Thats bring me to the end of presentation</a:t>
            </a:r>
          </a:p>
        </p:txBody>
      </p:sp>
      <p:sp>
        <p:nvSpPr>
          <p:cNvPr id="501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F97C63-110F-41B3-9FFA-4AB0E8649764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88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901F48-A502-4EAA-BEAE-D379EE7BB6F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4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021744-4770-4372-8057-18EBE2339655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42950"/>
            <a:ext cx="4967288" cy="3724275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007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901F48-A502-4EAA-BEAE-D379EE7BB6F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75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901F48-A502-4EAA-BEAE-D379EE7BB6F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435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901F48-A502-4EAA-BEAE-D379EE7BB6F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7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901F48-A502-4EAA-BEAE-D379EE7BB6F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738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901F48-A502-4EAA-BEAE-D379EE7BB6F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74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901F48-A502-4EAA-BEAE-D379EE7BB6F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510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901F48-A502-4EAA-BEAE-D379EE7BB6F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7800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901F48-A502-4EAA-BEAE-D379EE7BB6F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53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948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901F48-A502-4EAA-BEAE-D379EE7BB6F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678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901F48-A502-4EAA-BEAE-D379EE7BB6F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60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756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6B1B27-E74A-4EE2-910C-0E3515DC2A66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4112" cy="3722687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925" y="4714705"/>
            <a:ext cx="5437825" cy="4466905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72388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2950"/>
            <a:ext cx="4967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901F48-A502-4EAA-BEAE-D379EE7BB6F5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494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1E551-7CE7-4FAE-9B1B-23DF4FACFD60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42950"/>
            <a:ext cx="4967288" cy="3724275"/>
          </a:xfrm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6959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D32A7-15CB-482B-8B8A-0AE2C3C4E5CE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42950"/>
            <a:ext cx="4967288" cy="3724275"/>
          </a:xfrm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794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8508A0-D6D0-4318-A016-8CA0B7AC8FE5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2825" y="725488"/>
            <a:ext cx="4832350" cy="3624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591050"/>
            <a:ext cx="5027613" cy="4349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7785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98D99C-31E1-4138-9F64-E9B056522657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42950"/>
            <a:ext cx="4967288" cy="3724275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4282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24A989-DCA8-4FCB-8DA6-A3BE88D8FE1C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42950"/>
            <a:ext cx="4967288" cy="3724275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5892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615DA8-96DB-4A81-8DB9-6712B84DFFC8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42950"/>
            <a:ext cx="4967288" cy="3724275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346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5720" y="2285992"/>
            <a:ext cx="8714280" cy="885830"/>
          </a:xfrm>
        </p:spPr>
        <p:txBody>
          <a:bodyPr/>
          <a:lstStyle>
            <a:lvl1pPr>
              <a:defRPr sz="4000">
                <a:solidFill>
                  <a:srgbClr val="42973E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5720" y="3143248"/>
            <a:ext cx="8714280" cy="2480066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rgbClr val="7F3B1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37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E416A-7DF1-4BB7-B641-D1463A6467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947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EAD61-F46D-4633-B132-398FA8B3D4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6908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A6949-3CDB-4901-85BD-8D937A5E56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8681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570F7-E993-4AED-BD1A-10CA7D3179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9808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A4139-7B87-4D5D-8E4B-D7A4E20FB8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953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AA728-EF7D-416A-930F-DD3EA134EF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616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18253-A419-47A1-83FA-DCCCA690587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7689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78C77-DF98-4EC8-9664-A5E8765F95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9194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290AC1-0E02-4AB7-931D-0A2CB981347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9349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97183-E26C-4892-897A-7B4B971EA89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9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 v 1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2000" y="2130427"/>
            <a:ext cx="7920000" cy="1470025"/>
          </a:xfrm>
        </p:spPr>
        <p:txBody>
          <a:bodyPr/>
          <a:lstStyle>
            <a:lvl1pPr>
              <a:defRPr sz="3600">
                <a:solidFill>
                  <a:srgbClr val="42973E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2000" y="3420000"/>
            <a:ext cx="7920000" cy="2160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7F3B1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4937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DE7BC-8A6F-4830-AA2C-8EB36556F5C0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3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AA731-05FC-41A2-A834-94DF253B37B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13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C866B-14D0-4B94-914E-49B8281A7FF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5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74104-3ECF-48A6-B166-BCB3B5DC914A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1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5B4D0-D09A-4AC8-81BA-76F10765FB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54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234F9-C79D-43C1-A976-B03EBC76236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89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794A6-F35F-40F3-B78E-0FCAC0F01280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04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A6CF8-C8A3-4B59-8CC9-55A3224E1E6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92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68E1-BDA3-407A-9BE7-D63E934DBC4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0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DAC0F-C513-4B4E-8181-835A81E855F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4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276600" y="6335713"/>
            <a:ext cx="5399088" cy="2159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 b="1">
                <a:solidFill>
                  <a:srgbClr val="42973E"/>
                </a:solidFill>
              </a:defRPr>
            </a:lvl1pPr>
          </a:lstStyle>
          <a:p>
            <a:r>
              <a:rPr lang="cs-CZ" altLang="cs-CZ"/>
              <a:t>Vývoj světových cen uranu</a:t>
            </a:r>
          </a:p>
        </p:txBody>
      </p:sp>
    </p:spTree>
    <p:extLst>
      <p:ext uri="{BB962C8B-B14F-4D97-AF65-F5344CB8AC3E}">
        <p14:creationId xmlns:p14="http://schemas.microsoft.com/office/powerpoint/2010/main" val="390375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7CF47-E1AF-49E7-8A73-C1571D03BCF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37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45407-89CA-4E76-A012-BF11403DBD8E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23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D1439-10AD-407B-8993-B23C9095BCE7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03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67964C-6D58-4907-B060-0C38E1783A5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80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BC3C9-E43D-490E-8371-99591AE2E22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86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D833C-F9C3-42AB-9721-CE34C355A6C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12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9A814-B418-4F9A-88D2-6142F523B99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17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587A7-A9AD-4F27-BC69-AC198F49A44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37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A9390-A73A-4665-8CD4-5FD507CEA74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7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37230-356A-41F7-88DF-A5973BEA9A8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14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 b="1">
                <a:solidFill>
                  <a:srgbClr val="42973E"/>
                </a:solidFill>
              </a:defRPr>
            </a:lvl1pPr>
          </a:lstStyle>
          <a:p>
            <a:r>
              <a:rPr lang="cs-CZ" altLang="cs-CZ"/>
              <a:t>Vývoj světových cen uranu</a:t>
            </a:r>
          </a:p>
        </p:txBody>
      </p:sp>
    </p:spTree>
    <p:extLst>
      <p:ext uri="{BB962C8B-B14F-4D97-AF65-F5344CB8AC3E}">
        <p14:creationId xmlns:p14="http://schemas.microsoft.com/office/powerpoint/2010/main" val="1421195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1E32D-8ACA-4FF5-9611-F7D4FBD7774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65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4066C-3621-44B5-BA70-F155722DD81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35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F485354-614D-4589-A2C9-1D65810BBCA6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107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00EEA-D9B1-4B49-9F4C-BF30208F49B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86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062AD-0A1A-4325-B7DF-7FC7D7C20C5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34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A989A-CC9E-4FA3-B3DC-F1733633B98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46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E416A-7DF1-4BB7-B641-D1463A6467E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57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EAD61-F46D-4633-B132-398FA8B3D42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260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A6949-3CDB-4901-85BD-8D937A5E56D7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172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570F7-E993-4AED-BD1A-10CA7D3179B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1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477000" y="76202"/>
            <a:ext cx="2514600" cy="288925"/>
          </a:xfrm>
          <a:prstGeom prst="rect">
            <a:avLst/>
          </a:prstGeom>
        </p:spPr>
        <p:txBody>
          <a:bodyPr/>
          <a:lstStyle/>
          <a:p>
            <a:fld id="{7AE7DF2F-15CB-4BCE-A602-4EF91856AFE8}" type="datetimeFigureOut">
              <a:rPr lang="cs-CZ" smtClean="0"/>
              <a:pPr/>
              <a:t>07.03.2018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>
          <a:xfrm>
            <a:off x="3124200" y="76202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2"/>
            <a:ext cx="762000" cy="244475"/>
          </a:xfrm>
          <a:prstGeom prst="rect">
            <a:avLst/>
          </a:prstGeom>
        </p:spPr>
        <p:txBody>
          <a:bodyPr/>
          <a:lstStyle/>
          <a:p>
            <a:fld id="{A86142FC-5BD7-4B29-8706-F470586938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65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A4139-7B87-4D5D-8E4B-D7A4E20FB80E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42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AA728-EF7D-416A-930F-DD3EA134EF2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75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18253-A419-47A1-83FA-DCCCA690587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75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78C77-DF98-4EC8-9664-A5E8765F95F3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148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290AC1-0E02-4AB7-931D-0A2CB981347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0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3ECA-C864-4DBD-9A47-59D1348700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39640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00EEA-D9B1-4B49-9F4C-BF30208F49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866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062AD-0A1A-4325-B7DF-7FC7D7C20C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149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A989A-CC9E-4FA3-B3DC-F1733633B9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164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099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31801" y="612775"/>
            <a:ext cx="71151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  </a:t>
            </a:r>
          </a:p>
        </p:txBody>
      </p:sp>
    </p:spTree>
    <p:extLst>
      <p:ext uri="{BB962C8B-B14F-4D97-AF65-F5344CB8AC3E}">
        <p14:creationId xmlns:p14="http://schemas.microsoft.com/office/powerpoint/2010/main" val="225349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5" r:id="rId3"/>
    <p:sldLayoutId id="2147483754" r:id="rId4"/>
    <p:sldLayoutId id="2147483756" r:id="rId5"/>
    <p:sldLayoutId id="2147483821" r:id="rId6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42973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2973E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2973E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2973E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2973E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2973E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2973E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2973E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2973E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2973E"/>
        </a:buClr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42973E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42973E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42973E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42973E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BC39D13-A1D9-4705-8045-7B77F55DE96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731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fld id="{AE1E4245-CF09-4F54-BC91-339638DE7A4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5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3AB1B9C-1FFF-4078-9B54-C3CD4C469DEF}" type="slidenum">
              <a:rPr lang="cs-CZ" altLang="cs-CZ" smtClean="0">
                <a:solidFill>
                  <a:srgbClr val="000000"/>
                </a:solidFill>
                <a:latin typeface="Arial Unicode MS" panose="020B0604020202020204" pitchFamily="34" charset="-128"/>
              </a:rPr>
              <a:pPr/>
              <a:t>‹#›</a:t>
            </a:fld>
            <a:endParaRPr lang="cs-CZ" altLang="cs-CZ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653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BC39D13-A1D9-4705-8045-7B77F55DE96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6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/>
          </p:nvPr>
        </p:nvSpPr>
        <p:spPr>
          <a:xfrm>
            <a:off x="430212" y="2154924"/>
            <a:ext cx="6230019" cy="120032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dirty="0">
                <a:ea typeface="+mn-ea"/>
                <a:cs typeface="+mn-cs"/>
              </a:rPr>
              <a:t>Historie a současnost těžby uranu v Čechách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30215" y="4327527"/>
            <a:ext cx="860583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</a:rPr>
              <a:t>Ing. Jiří Mužák, PhD.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400" dirty="0">
                <a:solidFill>
                  <a:srgbClr val="000000"/>
                </a:solidFill>
              </a:rPr>
              <a:t>DIAMO, s. p., </a:t>
            </a:r>
            <a:r>
              <a:rPr lang="cs-CZ" altLang="cs-CZ" sz="1400" dirty="0" smtClean="0">
                <a:solidFill>
                  <a:srgbClr val="000000"/>
                </a:solidFill>
              </a:rPr>
              <a:t>vedoucí Odboru </a:t>
            </a:r>
            <a:r>
              <a:rPr lang="cs-CZ" altLang="cs-CZ" sz="1400" dirty="0">
                <a:solidFill>
                  <a:srgbClr val="000000"/>
                </a:solidFill>
              </a:rPr>
              <a:t>mezinárodní </a:t>
            </a:r>
            <a:r>
              <a:rPr lang="cs-CZ" altLang="cs-CZ" sz="1400" dirty="0" smtClean="0">
                <a:solidFill>
                  <a:srgbClr val="000000"/>
                </a:solidFill>
              </a:rPr>
              <a:t>spolupráce - vedoucí Mezinárodního školicího střediska</a:t>
            </a:r>
            <a:r>
              <a:rPr lang="en-GB" altLang="cs-CZ" sz="1400" dirty="0" smtClean="0">
                <a:solidFill>
                  <a:srgbClr val="000000"/>
                </a:solidFill>
              </a:rPr>
              <a:t>, </a:t>
            </a:r>
            <a:r>
              <a:rPr lang="cs-CZ" altLang="cs-CZ" sz="1400" dirty="0">
                <a:solidFill>
                  <a:srgbClr val="000000"/>
                </a:solidFill>
              </a:rPr>
              <a:t>Máchova 201</a:t>
            </a:r>
            <a:r>
              <a:rPr lang="en-GB" altLang="cs-CZ" sz="1400" dirty="0">
                <a:solidFill>
                  <a:srgbClr val="000000"/>
                </a:solidFill>
              </a:rPr>
              <a:t>, 471 27 </a:t>
            </a:r>
            <a:r>
              <a:rPr lang="en-GB" altLang="cs-CZ" sz="1400" dirty="0" err="1">
                <a:solidFill>
                  <a:srgbClr val="000000"/>
                </a:solidFill>
              </a:rPr>
              <a:t>Stráž</a:t>
            </a:r>
            <a:r>
              <a:rPr lang="en-GB" altLang="cs-CZ" sz="1400" dirty="0">
                <a:solidFill>
                  <a:srgbClr val="000000"/>
                </a:solidFill>
              </a:rPr>
              <a:t> pod </a:t>
            </a:r>
            <a:r>
              <a:rPr lang="en-GB" altLang="cs-CZ" sz="1400" dirty="0" err="1">
                <a:solidFill>
                  <a:srgbClr val="000000"/>
                </a:solidFill>
              </a:rPr>
              <a:t>Ralskem</a:t>
            </a:r>
            <a:r>
              <a:rPr lang="en-GB" altLang="cs-CZ" sz="1400" dirty="0">
                <a:solidFill>
                  <a:srgbClr val="000000"/>
                </a:solidFill>
              </a:rPr>
              <a:t>,</a:t>
            </a:r>
            <a:r>
              <a:rPr lang="cs-CZ" altLang="cs-CZ" sz="1400" dirty="0">
                <a:solidFill>
                  <a:srgbClr val="000000"/>
                </a:solidFill>
              </a:rPr>
              <a:t> </a:t>
            </a:r>
            <a:r>
              <a:rPr lang="en-GB" altLang="cs-CZ" sz="1400" dirty="0" smtClean="0">
                <a:solidFill>
                  <a:srgbClr val="000000"/>
                </a:solidFill>
              </a:rPr>
              <a:t>e-mail</a:t>
            </a:r>
            <a:r>
              <a:rPr lang="en-GB" altLang="cs-CZ" sz="1400" dirty="0">
                <a:solidFill>
                  <a:srgbClr val="000000"/>
                </a:solidFill>
              </a:rPr>
              <a:t>: </a:t>
            </a:r>
            <a:r>
              <a:rPr lang="cs-CZ" altLang="cs-CZ" sz="1400" dirty="0" err="1">
                <a:solidFill>
                  <a:srgbClr val="000000"/>
                </a:solidFill>
              </a:rPr>
              <a:t>muzak</a:t>
            </a:r>
            <a:r>
              <a:rPr lang="en-GB" altLang="cs-CZ" sz="1400" dirty="0">
                <a:solidFill>
                  <a:srgbClr val="000000"/>
                </a:solidFill>
              </a:rPr>
              <a:t>@diamo.cz, tel.: +420 487 89</a:t>
            </a:r>
            <a:r>
              <a:rPr lang="cs-CZ" altLang="cs-CZ" sz="1400" dirty="0">
                <a:solidFill>
                  <a:srgbClr val="000000"/>
                </a:solidFill>
              </a:rPr>
              <a:t>4 156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540000" y="612777"/>
            <a:ext cx="82804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defPPr>
              <a:defRPr lang="cs-CZ"/>
            </a:defPPr>
            <a:lvl1pPr eaLnBrk="1" hangingPunct="1">
              <a:buFontTx/>
              <a:buNone/>
              <a:defRPr b="0">
                <a:solidFill>
                  <a:srgbClr val="42973E"/>
                </a:solidFill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cs typeface="+mn-c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9pPr>
          </a:lstStyle>
          <a:p>
            <a:r>
              <a:rPr lang="pl-PL" sz="3200" b="1" dirty="0"/>
              <a:t>Podíl těžebních </a:t>
            </a:r>
            <a:r>
              <a:rPr lang="pl-PL" sz="3200" b="1" dirty="0" smtClean="0"/>
              <a:t>oblastí</a:t>
            </a:r>
            <a:br>
              <a:rPr lang="pl-PL" sz="3200" b="1" dirty="0" smtClean="0"/>
            </a:br>
            <a:r>
              <a:rPr lang="pl-PL" sz="3200" b="1" dirty="0" smtClean="0"/>
              <a:t>na </a:t>
            </a:r>
            <a:r>
              <a:rPr lang="pl-PL" sz="3200" b="1" dirty="0"/>
              <a:t>celkové produkci U v letech </a:t>
            </a:r>
            <a:r>
              <a:rPr lang="pl-PL" sz="3200" b="1" dirty="0" smtClean="0"/>
              <a:t>1946-2015</a:t>
            </a:r>
            <a:endParaRPr lang="pl-PL" sz="32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7341" t="18000" r="9661" b="1692"/>
          <a:stretch/>
        </p:blipFill>
        <p:spPr>
          <a:xfrm>
            <a:off x="1029404" y="1844824"/>
            <a:ext cx="704160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3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61654641"/>
              </p:ext>
            </p:extLst>
          </p:nvPr>
        </p:nvGraphicFramePr>
        <p:xfrm>
          <a:off x="1029404" y="1802914"/>
          <a:ext cx="7041600" cy="3709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Nadpis 1"/>
          <p:cNvSpPr txBox="1">
            <a:spLocks/>
          </p:cNvSpPr>
          <p:nvPr/>
        </p:nvSpPr>
        <p:spPr>
          <a:xfrm>
            <a:off x="540000" y="612777"/>
            <a:ext cx="81726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defPPr>
              <a:defRPr lang="cs-CZ"/>
            </a:defPPr>
            <a:lvl1pPr eaLnBrk="1" hangingPunct="1">
              <a:buFontTx/>
              <a:buNone/>
              <a:defRPr b="0">
                <a:solidFill>
                  <a:srgbClr val="42973E"/>
                </a:solidFill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cs typeface="+mn-c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9pPr>
          </a:lstStyle>
          <a:p>
            <a:r>
              <a:rPr lang="pl-PL" sz="3200" b="1" dirty="0"/>
              <a:t>Vývoj </a:t>
            </a:r>
            <a:r>
              <a:rPr lang="pl-PL" sz="3200" b="1" dirty="0" smtClean="0"/>
              <a:t>zaměstnanosti</a:t>
            </a:r>
            <a:br>
              <a:rPr lang="pl-PL" sz="3200" b="1" dirty="0" smtClean="0"/>
            </a:br>
            <a:r>
              <a:rPr lang="pl-PL" sz="3200" b="1" dirty="0" smtClean="0"/>
              <a:t>za období 1946-2015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13754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540000" y="612775"/>
            <a:ext cx="7115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defPPr>
              <a:defRPr lang="cs-CZ"/>
            </a:defPPr>
            <a:lvl1pPr eaLnBrk="1" hangingPunct="1">
              <a:buFontTx/>
              <a:buNone/>
              <a:defRPr b="0">
                <a:solidFill>
                  <a:srgbClr val="42973E"/>
                </a:solidFill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cs typeface="+mn-c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9pPr>
          </a:lstStyle>
          <a:p>
            <a:r>
              <a:rPr lang="pl-PL" sz="3200" b="1" dirty="0"/>
              <a:t>Vývoj zaměstnanosti od roku 1989</a:t>
            </a:r>
            <a:endParaRPr lang="cs-CZ" sz="32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04" y="1811179"/>
            <a:ext cx="7041600" cy="370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7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1560" y="3046893"/>
            <a:ext cx="79208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spcBef>
                <a:spcPct val="50000"/>
              </a:spcBef>
              <a:defRPr sz="3600">
                <a:solidFill>
                  <a:srgbClr val="42973E"/>
                </a:solidFill>
                <a:latin typeface="+mj-lt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marL="742950" indent="-742950">
              <a:buFont typeface="+mj-lt"/>
              <a:buAutoNum type="arabicPeriod" startAt="3"/>
            </a:pPr>
            <a:r>
              <a:rPr lang="cs-CZ" altLang="cs-CZ" b="1" dirty="0" smtClean="0"/>
              <a:t>Odštěpný </a:t>
            </a:r>
            <a:r>
              <a:rPr lang="cs-CZ" altLang="cs-CZ" b="1" dirty="0"/>
              <a:t>závod Těžba a úprava uranu</a:t>
            </a:r>
          </a:p>
        </p:txBody>
      </p:sp>
    </p:spTree>
    <p:extLst>
      <p:ext uri="{BB962C8B-B14F-4D97-AF65-F5344CB8AC3E}">
        <p14:creationId xmlns:p14="http://schemas.microsoft.com/office/powerpoint/2010/main" val="379005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/>
          <p:cNvSpPr txBox="1">
            <a:spLocks noChangeArrowheads="1"/>
          </p:cNvSpPr>
          <p:nvPr/>
        </p:nvSpPr>
        <p:spPr bwMode="auto">
          <a:xfrm>
            <a:off x="540000" y="612000"/>
            <a:ext cx="72263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Zájmové území</a:t>
            </a:r>
          </a:p>
        </p:txBody>
      </p:sp>
      <p:pic>
        <p:nvPicPr>
          <p:cNvPr id="2" name="Obrázek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270800"/>
            <a:ext cx="662556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5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40000" y="612000"/>
            <a:ext cx="7560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cs-CZ" altLang="cs-CZ" b="1" dirty="0">
                <a:solidFill>
                  <a:srgbClr val="42973E"/>
                </a:solidFill>
                <a:latin typeface="Arial" panose="020B0604020202020204" pitchFamily="34" charset="0"/>
                <a:cs typeface="+mn-cs"/>
              </a:rPr>
              <a:t>Regionální geologie a hydrogeologie</a:t>
            </a:r>
          </a:p>
        </p:txBody>
      </p:sp>
      <p:pic>
        <p:nvPicPr>
          <p:cNvPr id="5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2" y="3033715"/>
            <a:ext cx="46259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574676" y="1326902"/>
            <a:ext cx="8029773" cy="1670050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100000"/>
              </a:lnSpc>
              <a:spcBef>
                <a:spcPts val="600"/>
              </a:spcBef>
              <a:buClr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Cenomanské, turonské a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coniacké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sedimenty o mocnostech 150-400 m 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600"/>
              </a:spcBef>
              <a:buClrTx/>
              <a:buNone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Bloková struktura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 Strážský a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Tlustecký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blok oddělený strážskou zlomovou zónou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600"/>
              </a:spcBef>
              <a:buClr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Tektonické struktury často vyplněny žilami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neovulkanitů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00000"/>
              </a:lnSpc>
              <a:spcBef>
                <a:spcPts val="600"/>
              </a:spcBef>
              <a:buClr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Dva hlavní zvodnělé systémy oddělené poloizolátorem – svrchní turonská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zvodeň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 volnou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hladinou a spodní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cenomanská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s napjatou hladinou</a:t>
            </a:r>
          </a:p>
        </p:txBody>
      </p:sp>
      <p:pic>
        <p:nvPicPr>
          <p:cNvPr id="7" name="Picture 3" descr="straz_prehledo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2932113"/>
            <a:ext cx="367030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 rot="-2114854">
            <a:off x="2919415" y="3756025"/>
            <a:ext cx="504825" cy="287338"/>
          </a:xfrm>
          <a:prstGeom prst="leftArrow">
            <a:avLst>
              <a:gd name="adj1" fmla="val 50000"/>
              <a:gd name="adj2" fmla="val 43923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cs-CZ" altLang="cs-CZ" sz="1800">
              <a:solidFill>
                <a:srgbClr val="FFFFFF"/>
              </a:solidFill>
              <a:cs typeface="+mn-cs"/>
            </a:endParaRP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 rot="-8347935">
            <a:off x="2055815" y="3613150"/>
            <a:ext cx="504825" cy="287338"/>
          </a:xfrm>
          <a:prstGeom prst="leftArrow">
            <a:avLst>
              <a:gd name="adj1" fmla="val 50000"/>
              <a:gd name="adj2" fmla="val 43923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cs-CZ" altLang="cs-CZ" sz="1800">
              <a:solidFill>
                <a:srgbClr val="FFFFFF"/>
              </a:solidFill>
              <a:cs typeface="+mn-cs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55576" y="3250124"/>
            <a:ext cx="15659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en-US" altLang="cs-CZ" sz="1200" b="1" dirty="0" err="1">
                <a:cs typeface="+mn-cs"/>
              </a:rPr>
              <a:t>str</a:t>
            </a:r>
            <a:r>
              <a:rPr lang="cs-CZ" altLang="cs-CZ" sz="1200" b="1" dirty="0" err="1">
                <a:cs typeface="+mn-cs"/>
              </a:rPr>
              <a:t>ážský</a:t>
            </a:r>
            <a:r>
              <a:rPr lang="cs-CZ" altLang="cs-CZ" sz="1200" b="1" dirty="0">
                <a:cs typeface="+mn-cs"/>
              </a:rPr>
              <a:t> </a:t>
            </a:r>
            <a:r>
              <a:rPr lang="cs-CZ" altLang="cs-CZ" sz="1200" b="1" dirty="0">
                <a:solidFill>
                  <a:srgbClr val="000000"/>
                </a:solidFill>
                <a:cs typeface="+mn-cs"/>
              </a:rPr>
              <a:t>zlom</a:t>
            </a:r>
            <a:endParaRPr lang="en-US" altLang="cs-CZ" sz="12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047021" y="3445534"/>
            <a:ext cx="12731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cs-CZ" altLang="cs-CZ" sz="1200" b="1" dirty="0">
                <a:solidFill>
                  <a:srgbClr val="000000"/>
                </a:solidFill>
                <a:cs typeface="+mn-cs"/>
              </a:rPr>
              <a:t>lužický zlom</a:t>
            </a:r>
            <a:endParaRPr lang="en-US" altLang="cs-CZ" sz="12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TextovéPole 9"/>
          <p:cNvSpPr txBox="1">
            <a:spLocks noChangeArrowheads="1"/>
          </p:cNvSpPr>
          <p:nvPr/>
        </p:nvSpPr>
        <p:spPr bwMode="auto">
          <a:xfrm>
            <a:off x="574675" y="5708650"/>
            <a:ext cx="36703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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Zdroj: Mapový portál ČGS, www.geology.cz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40" y="3482977"/>
            <a:ext cx="1855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01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40000" y="612000"/>
            <a:ext cx="697724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cs-CZ" altLang="cs-CZ" b="1" dirty="0">
                <a:solidFill>
                  <a:srgbClr val="42973E"/>
                </a:solidFill>
                <a:latin typeface="Arial" panose="020B0604020202020204" pitchFamily="34" charset="0"/>
                <a:cs typeface="+mn-cs"/>
              </a:rPr>
              <a:t>Základní charakteristiky uranových ložisek</a:t>
            </a:r>
            <a:endParaRPr lang="en-US" altLang="cs-CZ" b="1" dirty="0">
              <a:solidFill>
                <a:srgbClr val="42973E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40000" y="2780928"/>
            <a:ext cx="3383928" cy="205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1700" b="1" dirty="0">
                <a:solidFill>
                  <a:srgbClr val="000000"/>
                </a:solidFill>
                <a:cs typeface="+mn-cs"/>
              </a:rPr>
              <a:t>Klasifikace podle polohy a struktury rudních těles</a:t>
            </a:r>
            <a:r>
              <a:rPr lang="cs-CZ" altLang="cs-CZ" sz="1700" b="1" dirty="0" smtClean="0">
                <a:solidFill>
                  <a:srgbClr val="000000"/>
                </a:solidFill>
                <a:cs typeface="+mn-cs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cs-CZ" altLang="cs-CZ" sz="1700" b="1" dirty="0" smtClean="0">
                <a:solidFill>
                  <a:srgbClr val="000000"/>
                </a:solidFill>
                <a:cs typeface="+mn-cs"/>
              </a:rPr>
              <a:t>Jednoduchý </a:t>
            </a:r>
            <a:r>
              <a:rPr lang="cs-CZ" altLang="cs-CZ" sz="1700" b="1" dirty="0">
                <a:solidFill>
                  <a:srgbClr val="000000"/>
                </a:solidFill>
                <a:cs typeface="+mn-cs"/>
              </a:rPr>
              <a:t>typ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altLang="cs-CZ" sz="1700" dirty="0">
                <a:solidFill>
                  <a:srgbClr val="000000"/>
                </a:solidFill>
                <a:cs typeface="+mn-cs"/>
              </a:rPr>
              <a:t>homogenní rudní tělesa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altLang="cs-CZ" sz="1700" dirty="0">
                <a:solidFill>
                  <a:srgbClr val="000000"/>
                </a:solidFill>
                <a:cs typeface="+mn-cs"/>
              </a:rPr>
              <a:t>brakický cenoman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altLang="cs-CZ" sz="1700" dirty="0">
                <a:solidFill>
                  <a:srgbClr val="000000"/>
                </a:solidFill>
                <a:cs typeface="+mn-cs"/>
              </a:rPr>
              <a:t>obsah U v rudě</a:t>
            </a:r>
            <a:br>
              <a:rPr lang="cs-CZ" altLang="cs-CZ" sz="1700" dirty="0">
                <a:solidFill>
                  <a:srgbClr val="000000"/>
                </a:solidFill>
                <a:cs typeface="+mn-cs"/>
              </a:rPr>
            </a:br>
            <a:r>
              <a:rPr lang="cs-CZ" altLang="cs-CZ" sz="1700" dirty="0">
                <a:solidFill>
                  <a:srgbClr val="000000"/>
                </a:solidFill>
                <a:cs typeface="+mn-cs"/>
              </a:rPr>
              <a:t> ~ 0.056 hm. % U</a:t>
            </a:r>
          </a:p>
        </p:txBody>
      </p:sp>
      <p:sp>
        <p:nvSpPr>
          <p:cNvPr id="22533" name="TextovéPole 4"/>
          <p:cNvSpPr txBox="1">
            <a:spLocks noChangeArrowheads="1"/>
          </p:cNvSpPr>
          <p:nvPr/>
        </p:nvSpPr>
        <p:spPr bwMode="auto">
          <a:xfrm>
            <a:off x="540000" y="4676943"/>
            <a:ext cx="5497513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+mj-lt"/>
              <a:buAutoNum type="arabicPeriod" startAt="2"/>
              <a:defRPr/>
            </a:pPr>
            <a:r>
              <a:rPr lang="cs-CZ" altLang="cs-CZ" sz="17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Komplexní typ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17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rudní tělesa rozptýlena v okolní hornině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17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sladkovodní, brakický a mořský cenoman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17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obsah uranu v rudě ~ 0.035 hm. % U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40000" y="1885618"/>
            <a:ext cx="7632400" cy="82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Mineralizace typu </a:t>
            </a:r>
            <a:r>
              <a:rPr lang="cs-CZ" altLang="cs-CZ" sz="1800" b="1" dirty="0">
                <a:solidFill>
                  <a:srgbClr val="000000"/>
                </a:solidFill>
                <a:cs typeface="+mn-cs"/>
              </a:rPr>
              <a:t>U – </a:t>
            </a:r>
            <a:r>
              <a:rPr lang="cs-CZ" altLang="cs-CZ" sz="1800" b="1" dirty="0" err="1">
                <a:solidFill>
                  <a:srgbClr val="000000"/>
                </a:solidFill>
                <a:cs typeface="+mn-cs"/>
              </a:rPr>
              <a:t>Zr</a:t>
            </a:r>
            <a:r>
              <a:rPr lang="cs-CZ" altLang="cs-CZ" sz="1800" b="1" dirty="0">
                <a:solidFill>
                  <a:srgbClr val="000000"/>
                </a:solidFill>
                <a:cs typeface="+mn-cs"/>
              </a:rPr>
              <a:t> – P – Ti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cs-CZ" altLang="cs-CZ" sz="1800" b="1" dirty="0">
                <a:solidFill>
                  <a:srgbClr val="000000"/>
                </a:solidFill>
                <a:cs typeface="+mn-cs"/>
              </a:rPr>
              <a:t>Minerály </a:t>
            </a:r>
            <a:r>
              <a:rPr lang="cs-CZ" altLang="cs-CZ" sz="1800" b="1" dirty="0" smtClean="0">
                <a:solidFill>
                  <a:srgbClr val="000000"/>
                </a:solidFill>
                <a:cs typeface="+mn-cs"/>
              </a:rPr>
              <a:t>uranu - </a:t>
            </a:r>
            <a:r>
              <a:rPr lang="cs-CZ" altLang="cs-CZ" sz="1800" dirty="0" err="1" smtClean="0">
                <a:solidFill>
                  <a:srgbClr val="000000"/>
                </a:solidFill>
                <a:cs typeface="+mn-cs"/>
              </a:rPr>
              <a:t>Ningyoit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, uraninit,  </a:t>
            </a:r>
            <a:r>
              <a:rPr lang="cs-CZ" altLang="cs-CZ" sz="1800" dirty="0" err="1">
                <a:solidFill>
                  <a:srgbClr val="000000"/>
                </a:solidFill>
                <a:cs typeface="+mn-cs"/>
              </a:rPr>
              <a:t>hydrozirkon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cs typeface="+mn-cs"/>
              </a:rPr>
              <a:t>leukoxen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cs typeface="+mn-cs"/>
              </a:rPr>
              <a:t>coffinit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, </a:t>
            </a:r>
            <a:r>
              <a:rPr lang="cs-CZ" altLang="cs-CZ" sz="1800" dirty="0" err="1" smtClean="0">
                <a:solidFill>
                  <a:srgbClr val="000000"/>
                </a:solidFill>
                <a:cs typeface="+mn-cs"/>
              </a:rPr>
              <a:t>brockit</a:t>
            </a:r>
            <a:endParaRPr lang="cs-CZ" altLang="cs-CZ" sz="1800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9033" r="3466"/>
          <a:stretch/>
        </p:blipFill>
        <p:spPr>
          <a:xfrm>
            <a:off x="3636071" y="2708920"/>
            <a:ext cx="5472608" cy="290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ext Box 2"/>
          <p:cNvSpPr txBox="1">
            <a:spLocks noChangeArrowheads="1"/>
          </p:cNvSpPr>
          <p:nvPr/>
        </p:nvSpPr>
        <p:spPr bwMode="auto">
          <a:xfrm>
            <a:off x="540000" y="1340768"/>
            <a:ext cx="69123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cs-CZ" sz="1800" b="1" dirty="0">
                <a:solidFill>
                  <a:srgbClr val="000000"/>
                </a:solidFill>
                <a:cs typeface="+mn-cs"/>
              </a:rPr>
              <a:t>196</a:t>
            </a:r>
            <a:r>
              <a:rPr lang="cs-CZ" altLang="cs-CZ" sz="1800" b="1" dirty="0" smtClean="0">
                <a:solidFill>
                  <a:srgbClr val="000000"/>
                </a:solidFill>
                <a:cs typeface="+mn-cs"/>
              </a:rPr>
              <a:t>2		</a:t>
            </a:r>
            <a:r>
              <a:rPr lang="cs-CZ" altLang="cs-CZ" sz="1800" dirty="0" smtClean="0">
                <a:solidFill>
                  <a:srgbClr val="000000"/>
                </a:solidFill>
                <a:cs typeface="+mn-cs"/>
              </a:rPr>
              <a:t>1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. průzkumný vrt HJ-1</a:t>
            </a:r>
          </a:p>
          <a:p>
            <a:pPr>
              <a:defRPr/>
            </a:pPr>
            <a:r>
              <a:rPr lang="cs-CZ" altLang="cs-CZ" sz="1800" b="1" dirty="0" smtClean="0">
                <a:solidFill>
                  <a:srgbClr val="000000"/>
                </a:solidFill>
                <a:cs typeface="+mn-cs"/>
              </a:rPr>
              <a:t>1963 – 1967</a:t>
            </a:r>
            <a:r>
              <a:rPr lang="cs-CZ" altLang="cs-CZ" sz="1800" dirty="0" smtClean="0">
                <a:solidFill>
                  <a:srgbClr val="000000"/>
                </a:solidFill>
                <a:cs typeface="+mn-cs"/>
              </a:rPr>
              <a:t> 	objevení ložisek Hamr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, Osečná, Stráž, Křižany</a:t>
            </a:r>
          </a:p>
          <a:p>
            <a:pPr>
              <a:defRPr/>
            </a:pPr>
            <a:r>
              <a:rPr lang="cs-CZ" altLang="cs-CZ" sz="1800" b="1" dirty="0" smtClean="0">
                <a:solidFill>
                  <a:srgbClr val="000000"/>
                </a:solidFill>
                <a:cs typeface="+mn-cs"/>
              </a:rPr>
              <a:t>1971 		</a:t>
            </a:r>
            <a:r>
              <a:rPr lang="cs-CZ" altLang="cs-CZ" sz="1800" dirty="0" smtClean="0">
                <a:solidFill>
                  <a:srgbClr val="000000"/>
                </a:solidFill>
                <a:cs typeface="+mn-cs"/>
              </a:rPr>
              <a:t>konec 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průzkumných prací</a:t>
            </a:r>
          </a:p>
        </p:txBody>
      </p:sp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540000" y="612000"/>
            <a:ext cx="54864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Objevení uranových ložisek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64098"/>
            <a:ext cx="5745561" cy="367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40000" y="612000"/>
            <a:ext cx="697724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cs-CZ" altLang="cs-CZ" b="1" dirty="0">
                <a:solidFill>
                  <a:srgbClr val="42973E"/>
                </a:solidFill>
                <a:latin typeface="Arial" panose="020B0604020202020204" pitchFamily="34" charset="0"/>
                <a:cs typeface="+mn-cs"/>
              </a:rPr>
              <a:t>Základní charakteristiky uranových ložisek</a:t>
            </a:r>
            <a:endParaRPr lang="en-US" altLang="cs-CZ" b="1" dirty="0">
              <a:solidFill>
                <a:srgbClr val="42973E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292866" name="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46" y="2246659"/>
            <a:ext cx="7548562" cy="363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9114" y="1717358"/>
            <a:ext cx="46289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s-CZ" altLang="cs-CZ" sz="1800" b="1" dirty="0">
                <a:solidFill>
                  <a:srgbClr val="000000"/>
                </a:solidFill>
                <a:cs typeface="+mn-cs"/>
              </a:rPr>
              <a:t>Zásoby uranu na jednotlivých ložiscích:</a:t>
            </a:r>
            <a:endParaRPr lang="cs-CZ" altLang="cs-CZ" sz="180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12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540000" y="612000"/>
            <a:ext cx="30238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Hlubinná těžba</a:t>
            </a:r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172293" y="1510865"/>
            <a:ext cx="4442651" cy="406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809625" algn="l"/>
                <a:tab pos="3232150" algn="r"/>
                <a:tab pos="3408363" algn="l"/>
              </a:tabLs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1079500" indent="-457200">
              <a:tabLst>
                <a:tab pos="809625" algn="l"/>
                <a:tab pos="3232150" algn="r"/>
                <a:tab pos="3408363" algn="l"/>
              </a:tabLs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716088" indent="-457200">
              <a:tabLst>
                <a:tab pos="809625" algn="l"/>
                <a:tab pos="3232150" algn="r"/>
                <a:tab pos="3408363" algn="l"/>
              </a:tabLs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2352675" indent="-457200">
              <a:tabLst>
                <a:tab pos="809625" algn="l"/>
                <a:tab pos="3232150" algn="r"/>
                <a:tab pos="3408363" algn="l"/>
              </a:tabLs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989263" indent="-457200">
              <a:tabLst>
                <a:tab pos="809625" algn="l"/>
                <a:tab pos="3232150" algn="r"/>
                <a:tab pos="3408363" algn="l"/>
              </a:tabLs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3446463" indent="-457200" fontAlgn="base">
              <a:spcBef>
                <a:spcPct val="0"/>
              </a:spcBef>
              <a:spcAft>
                <a:spcPct val="0"/>
              </a:spcAft>
              <a:tabLst>
                <a:tab pos="809625" algn="l"/>
                <a:tab pos="3232150" algn="r"/>
                <a:tab pos="3408363" algn="l"/>
              </a:tabLs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3903663" indent="-457200" fontAlgn="base">
              <a:spcBef>
                <a:spcPct val="0"/>
              </a:spcBef>
              <a:spcAft>
                <a:spcPct val="0"/>
              </a:spcAft>
              <a:tabLst>
                <a:tab pos="809625" algn="l"/>
                <a:tab pos="3232150" algn="r"/>
                <a:tab pos="3408363" algn="l"/>
              </a:tabLs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4360863" indent="-457200" fontAlgn="base">
              <a:spcBef>
                <a:spcPct val="0"/>
              </a:spcBef>
              <a:spcAft>
                <a:spcPct val="0"/>
              </a:spcAft>
              <a:tabLst>
                <a:tab pos="809625" algn="l"/>
                <a:tab pos="3232150" algn="r"/>
                <a:tab pos="3408363" algn="l"/>
              </a:tabLs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4818063" indent="-457200" fontAlgn="base">
              <a:spcBef>
                <a:spcPct val="0"/>
              </a:spcBef>
              <a:spcAft>
                <a:spcPct val="0"/>
              </a:spcAft>
              <a:tabLst>
                <a:tab pos="809625" algn="l"/>
                <a:tab pos="3232150" algn="r"/>
                <a:tab pos="3408363" algn="l"/>
              </a:tabLs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defTabSz="180000">
              <a:spcBef>
                <a:spcPts val="684"/>
              </a:spcBef>
              <a:tabLst>
                <a:tab pos="180000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DH I (jáma č. 1, 2, 3, 13)		1972-1993</a:t>
            </a:r>
          </a:p>
          <a:p>
            <a:pPr defTabSz="180000">
              <a:spcBef>
                <a:spcPts val="684"/>
              </a:spcBef>
              <a:tabLst>
                <a:tab pos="180000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DK I (jáma č. 4, 5)					1983-1989</a:t>
            </a:r>
          </a:p>
          <a:p>
            <a:pPr defTabSz="180000">
              <a:spcBef>
                <a:spcPts val="684"/>
              </a:spcBef>
              <a:tabLst>
                <a:tab pos="180000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DH II (jáma č. 6, 7, 9P)			netěženo</a:t>
            </a:r>
          </a:p>
          <a:p>
            <a:pPr defTabSz="180000">
              <a:spcBef>
                <a:spcPct val="30000"/>
              </a:spcBef>
              <a:tabLst>
                <a:tab pos="180000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Celková délka jam:					2 246 </a:t>
            </a:r>
            <a:r>
              <a:rPr lang="cs-CZ" alt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bm</a:t>
            </a: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defTabSz="180000">
              <a:spcBef>
                <a:spcPct val="30000"/>
              </a:spcBef>
              <a:tabLst>
                <a:tab pos="180000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Celková délka překopů:		50.5 km</a:t>
            </a:r>
          </a:p>
          <a:p>
            <a:pPr defTabSz="180000">
              <a:spcBef>
                <a:spcPct val="30000"/>
              </a:spcBef>
              <a:tabLst>
                <a:tab pos="180000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Celková délka chodeb:			37 km</a:t>
            </a:r>
          </a:p>
          <a:p>
            <a:pPr defTabSz="180000">
              <a:spcBef>
                <a:spcPct val="30000"/>
              </a:spcBef>
              <a:tabLst>
                <a:tab pos="180000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Celková délka komínů:			8 km</a:t>
            </a:r>
          </a:p>
          <a:p>
            <a:pPr defTabSz="180000">
              <a:spcBef>
                <a:spcPct val="30000"/>
              </a:spcBef>
              <a:tabLst>
                <a:tab pos="180000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Objem základky:						4 961 000m</a:t>
            </a:r>
            <a:r>
              <a:rPr lang="cs-CZ" altLang="cs-CZ" sz="1800" baseline="300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3</a:t>
            </a:r>
          </a:p>
          <a:p>
            <a:pPr defTabSz="180000">
              <a:spcBef>
                <a:spcPct val="30000"/>
              </a:spcBef>
              <a:tabLst>
                <a:tab pos="180000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Celkem vyrubané rudniny:	10,7 mil. t</a:t>
            </a:r>
          </a:p>
          <a:p>
            <a:pPr defTabSz="180000">
              <a:spcBef>
                <a:spcPts val="1200"/>
              </a:spcBef>
              <a:tabLst>
                <a:tab pos="180000" algn="l"/>
              </a:tabLst>
              <a:defRPr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defTabSz="180000">
              <a:spcBef>
                <a:spcPts val="684"/>
              </a:spcBef>
              <a:tabLst>
                <a:tab pos="180000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Produkce U:									11 740 t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837818" y="612000"/>
            <a:ext cx="31687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Chemická těžba</a:t>
            </a:r>
          </a:p>
        </p:txBody>
      </p:sp>
      <p:sp>
        <p:nvSpPr>
          <p:cNvPr id="6" name="Text Box 87"/>
          <p:cNvSpPr txBox="1">
            <a:spLocks noChangeArrowheads="1"/>
          </p:cNvSpPr>
          <p:nvPr/>
        </p:nvSpPr>
        <p:spPr bwMode="auto">
          <a:xfrm>
            <a:off x="4837816" y="1510865"/>
            <a:ext cx="4016038" cy="404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57200">
              <a:tabLst>
                <a:tab pos="714375" algn="l"/>
                <a:tab pos="33147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457200">
              <a:tabLst>
                <a:tab pos="714375" algn="l"/>
                <a:tab pos="33147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457200">
              <a:tabLst>
                <a:tab pos="714375" algn="l"/>
                <a:tab pos="33147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457200">
              <a:tabLst>
                <a:tab pos="714375" algn="l"/>
                <a:tab pos="33147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457200">
              <a:tabLst>
                <a:tab pos="714375" algn="l"/>
                <a:tab pos="33147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714375" algn="l"/>
                <a:tab pos="33147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714375" algn="l"/>
                <a:tab pos="33147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714375" algn="l"/>
                <a:tab pos="33147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714375" algn="l"/>
                <a:tab pos="33147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Během období chemické těžby bylo odvrtáno cca 15 000 vrtů, z 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toho 8 000 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technologických.</a:t>
            </a:r>
          </a:p>
          <a:p>
            <a:pPr>
              <a:defRPr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defTabSz="180000">
              <a:tabLst/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Plocha vyluhovacích polí (včetně vyluhovacích pokusů)</a:t>
            </a:r>
            <a:b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</a:b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														745 ha</a:t>
            </a:r>
          </a:p>
          <a:p>
            <a:pPr defTabSz="179388">
              <a:spcBef>
                <a:spcPts val="600"/>
              </a:spcBef>
              <a:tabLst/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Spotřeba chemikálií:</a:t>
            </a:r>
          </a:p>
          <a:p>
            <a:pPr marL="534988" defTabSz="179388">
              <a:spcBef>
                <a:spcPts val="0"/>
              </a:spcBef>
              <a:tabLst>
                <a:tab pos="3225800" algn="r"/>
              </a:tabLst>
              <a:defRPr/>
            </a:pP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H</a:t>
            </a:r>
            <a:r>
              <a:rPr lang="cs-CZ" altLang="cs-CZ" sz="18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2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SO</a:t>
            </a:r>
            <a:r>
              <a:rPr lang="cs-CZ" altLang="cs-CZ" sz="18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4</a:t>
            </a:r>
            <a:r>
              <a:rPr lang="cs-CZ" altLang="cs-CZ" sz="1800" baseline="-250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	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4 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120 000 t</a:t>
            </a:r>
          </a:p>
          <a:p>
            <a:pPr marL="534988" defTabSz="179388">
              <a:tabLst>
                <a:tab pos="3225800" algn="r"/>
              </a:tabLst>
              <a:defRPr/>
            </a:pP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HNO</a:t>
            </a:r>
            <a:r>
              <a:rPr lang="cs-CZ" altLang="cs-CZ" sz="18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3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	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313 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000 t</a:t>
            </a:r>
          </a:p>
          <a:p>
            <a:pPr marL="534988" defTabSz="179388">
              <a:tabLst>
                <a:tab pos="3225800" algn="r"/>
              </a:tabLst>
              <a:defRPr/>
            </a:pP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NH</a:t>
            </a:r>
            <a:r>
              <a:rPr lang="cs-CZ" altLang="cs-CZ" sz="18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4</a:t>
            </a:r>
            <a:r>
              <a:rPr lang="cs-CZ" altLang="cs-CZ" sz="1800" baseline="300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+ 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	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112 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000 t</a:t>
            </a:r>
          </a:p>
          <a:p>
            <a:pPr marL="534988" defTabSz="179388">
              <a:tabLst>
                <a:tab pos="3225800" algn="r"/>
              </a:tabLst>
              <a:defRPr/>
            </a:pP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HF 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	26 000 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t</a:t>
            </a:r>
          </a:p>
          <a:p>
            <a:pPr defTabSz="179388">
              <a:tabLst>
                <a:tab pos="3225800" algn="r"/>
              </a:tabLst>
              <a:defRPr/>
            </a:pPr>
            <a:endParaRPr lang="cs-CZ" altLang="cs-CZ" sz="1800" dirty="0" smtClean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defTabSz="179388">
              <a:tabLst>
                <a:tab pos="3225800" algn="r"/>
              </a:tabLst>
              <a:defRPr/>
            </a:pP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Produkce U:	 15 800 t</a:t>
            </a: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cxnSp>
        <p:nvCxnSpPr>
          <p:cNvPr id="9" name="Přímá spojnice 8"/>
          <p:cNvCxnSpPr/>
          <p:nvPr/>
        </p:nvCxnSpPr>
        <p:spPr>
          <a:xfrm flipH="1">
            <a:off x="4614943" y="1360969"/>
            <a:ext cx="1" cy="4343209"/>
          </a:xfrm>
          <a:prstGeom prst="line">
            <a:avLst/>
          </a:prstGeom>
          <a:ln w="19050">
            <a:solidFill>
              <a:srgbClr val="4297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26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1785" y="3070703"/>
            <a:ext cx="68405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spcBef>
                <a:spcPct val="50000"/>
              </a:spcBef>
              <a:defRPr sz="3600">
                <a:solidFill>
                  <a:srgbClr val="42973E"/>
                </a:solidFill>
                <a:latin typeface="+mj-lt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marL="742950" indent="-742950">
              <a:buFont typeface="+mj-lt"/>
              <a:buAutoNum type="arabicPeriod"/>
            </a:pPr>
            <a:r>
              <a:rPr lang="cs-CZ" altLang="cs-CZ" b="1" dirty="0"/>
              <a:t>Činnost podniku</a:t>
            </a:r>
          </a:p>
        </p:txBody>
      </p:sp>
    </p:spTree>
    <p:extLst>
      <p:ext uri="{BB962C8B-B14F-4D97-AF65-F5344CB8AC3E}">
        <p14:creationId xmlns:p14="http://schemas.microsoft.com/office/powerpoint/2010/main" val="393689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/>
          <p:cNvSpPr txBox="1">
            <a:spLocks noChangeArrowheads="1"/>
          </p:cNvSpPr>
          <p:nvPr/>
        </p:nvSpPr>
        <p:spPr bwMode="auto">
          <a:xfrm>
            <a:off x="540000" y="612000"/>
            <a:ext cx="72263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Produkce uranu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368000"/>
            <a:ext cx="792140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000" y="1800000"/>
            <a:ext cx="8267700" cy="3637919"/>
          </a:xfrm>
          <a:noFill/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Vtlačeno 4 120 000 tun H</a:t>
            </a:r>
            <a:r>
              <a:rPr lang="cs-CZ" altLang="cs-CZ" sz="1800" baseline="-25000" dirty="0">
                <a:latin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</a:rPr>
              <a:t>SO</a:t>
            </a:r>
            <a:r>
              <a:rPr lang="cs-CZ" altLang="cs-CZ" sz="1800" baseline="-25000" dirty="0">
                <a:latin typeface="Arial" panose="020B0604020202020204" pitchFamily="34" charset="0"/>
              </a:rPr>
              <a:t>4</a:t>
            </a:r>
            <a:r>
              <a:rPr lang="cs-CZ" altLang="cs-CZ" sz="1800" dirty="0">
                <a:latin typeface="Arial" panose="020B0604020202020204" pitchFamily="34" charset="0"/>
              </a:rPr>
              <a:t> ≈ 7 vlakových cisteren o kapacitě 70 t každý den po dobu 22 let (1971 – 1993)</a:t>
            </a:r>
          </a:p>
          <a:p>
            <a:endParaRPr lang="cs-CZ" altLang="cs-CZ" sz="18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Cenomanská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zvodeň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	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kontaminovaná plocha téměř 27 km</a:t>
            </a:r>
            <a:r>
              <a:rPr lang="cs-CZ" altLang="cs-CZ" sz="1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ovlivněný objem podzemních vod větší než 380 milionů m</a:t>
            </a:r>
            <a:r>
              <a:rPr lang="cs-CZ" altLang="cs-CZ" sz="1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celkové množství RL cca 4,9 milionů tun </a:t>
            </a: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Turonská </a:t>
            </a:r>
            <a:r>
              <a:rPr lang="cs-CZ" altLang="cs-CZ" sz="1800" dirty="0" err="1">
                <a:latin typeface="Arial" panose="020B0604020202020204" pitchFamily="34" charset="0"/>
              </a:rPr>
              <a:t>zvodeň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	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izolované čočky a plošná povrchová kontaminace téměř všech VP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ovlivněný objem podzemních vod 80 milionů m</a:t>
            </a:r>
            <a:r>
              <a:rPr lang="cs-CZ" altLang="cs-CZ" sz="1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celkové množství RL cca 34 000 tun </a:t>
            </a: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Hlavními kontaminanty v obou </a:t>
            </a:r>
            <a:r>
              <a:rPr lang="cs-CZ" altLang="cs-CZ" sz="1800" dirty="0" err="1">
                <a:latin typeface="Arial" panose="020B0604020202020204" pitchFamily="34" charset="0"/>
              </a:rPr>
              <a:t>zvodních</a:t>
            </a:r>
            <a:r>
              <a:rPr lang="cs-CZ" altLang="cs-CZ" sz="1800" dirty="0">
                <a:latin typeface="Arial" panose="020B0604020202020204" pitchFamily="34" charset="0"/>
              </a:rPr>
              <a:t> jsou zejména SO</a:t>
            </a:r>
            <a:r>
              <a:rPr lang="cs-CZ" altLang="cs-CZ" sz="1800" baseline="-25000" dirty="0">
                <a:latin typeface="Arial" panose="020B0604020202020204" pitchFamily="34" charset="0"/>
              </a:rPr>
              <a:t>4</a:t>
            </a:r>
            <a:r>
              <a:rPr lang="cs-CZ" altLang="cs-CZ" sz="1800" baseline="30000" dirty="0">
                <a:latin typeface="Arial" panose="020B0604020202020204" pitchFamily="34" charset="0"/>
              </a:rPr>
              <a:t>2-</a:t>
            </a:r>
            <a:r>
              <a:rPr lang="cs-CZ" altLang="cs-CZ" sz="1800" dirty="0">
                <a:latin typeface="Arial" panose="020B0604020202020204" pitchFamily="34" charset="0"/>
              </a:rPr>
              <a:t>, NH</a:t>
            </a:r>
            <a:r>
              <a:rPr lang="cs-CZ" altLang="cs-CZ" sz="1800" baseline="-25000" dirty="0">
                <a:latin typeface="Arial" panose="020B0604020202020204" pitchFamily="34" charset="0"/>
              </a:rPr>
              <a:t>4</a:t>
            </a:r>
            <a:r>
              <a:rPr lang="cs-CZ" altLang="cs-CZ" sz="1800" baseline="30000" dirty="0">
                <a:latin typeface="Arial" panose="020B0604020202020204" pitchFamily="34" charset="0"/>
              </a:rPr>
              <a:t>+</a:t>
            </a:r>
            <a:r>
              <a:rPr lang="cs-CZ" altLang="cs-CZ" sz="1800" dirty="0">
                <a:latin typeface="Arial" panose="020B0604020202020204" pitchFamily="34" charset="0"/>
              </a:rPr>
              <a:t> a Al. </a:t>
            </a: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540000" y="612000"/>
            <a:ext cx="25737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Ovlivnění ŽP</a:t>
            </a:r>
          </a:p>
        </p:txBody>
      </p:sp>
    </p:spTree>
    <p:extLst>
      <p:ext uri="{BB962C8B-B14F-4D97-AF65-F5344CB8AC3E}">
        <p14:creationId xmlns:p14="http://schemas.microsoft.com/office/powerpoint/2010/main" val="383690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540000" y="612000"/>
            <a:ext cx="6420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Příčiny vzniku ekologické </a:t>
            </a: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zátěže</a:t>
            </a:r>
            <a:endParaRPr lang="cs-CZ" altLang="cs-CZ" sz="3200" b="1" dirty="0">
              <a:solidFill>
                <a:srgbClr val="42973E"/>
              </a:solidFill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6722"/>
            <a:ext cx="3871392" cy="2158542"/>
          </a:xfrm>
          <a:prstGeom prst="rect">
            <a:avLst/>
          </a:prstGeom>
        </p:spPr>
      </p:pic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000" y="1556792"/>
            <a:ext cx="8352480" cy="1985159"/>
          </a:xfrm>
          <a:noFill/>
          <a:ln/>
        </p:spPr>
        <p:txBody>
          <a:bodyPr wrap="square" lIns="0">
            <a:spAutoFit/>
          </a:bodyPr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Souběh dvou diametrálně odlišných metod těžby z hlediska hydraulických podmínek (hlubinná, </a:t>
            </a:r>
            <a:r>
              <a:rPr lang="cs-CZ" altLang="cs-CZ" sz="1800" dirty="0" smtClean="0">
                <a:latin typeface="Arial" panose="020B0604020202020204" pitchFamily="34" charset="0"/>
              </a:rPr>
              <a:t>chemická, A).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Zpočátku nedokonalá konstrukce </a:t>
            </a:r>
            <a:r>
              <a:rPr lang="cs-CZ" altLang="cs-CZ" sz="1800" dirty="0" smtClean="0">
                <a:latin typeface="Arial" panose="020B0604020202020204" pitchFamily="34" charset="0"/>
              </a:rPr>
              <a:t>vrtů – vrty I. generace pouze 1 pažení (B).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Způsob nakládání s technologickými roztoky a </a:t>
            </a:r>
            <a:r>
              <a:rPr lang="cs-CZ" altLang="cs-CZ" sz="1800" dirty="0" smtClean="0">
                <a:latin typeface="Arial" panose="020B0604020202020204" pitchFamily="34" charset="0"/>
              </a:rPr>
              <a:t>vodami – dotace NH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4</a:t>
            </a:r>
            <a:r>
              <a:rPr lang="cs-CZ" altLang="cs-CZ" sz="1800" baseline="30000" dirty="0" smtClean="0">
                <a:latin typeface="Arial" panose="020B0604020202020204" pitchFamily="34" charset="0"/>
              </a:rPr>
              <a:t>+</a:t>
            </a:r>
            <a:r>
              <a:rPr lang="cs-CZ" altLang="cs-CZ" sz="1800" dirty="0" smtClean="0">
                <a:latin typeface="Arial" panose="020B0604020202020204" pitchFamily="34" charset="0"/>
              </a:rPr>
              <a:t> a HNO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3</a:t>
            </a:r>
            <a:r>
              <a:rPr lang="cs-CZ" altLang="cs-CZ" sz="1800" dirty="0" smtClean="0">
                <a:latin typeface="Arial" panose="020B0604020202020204" pitchFamily="34" charset="0"/>
              </a:rPr>
              <a:t>.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Nedostatečná </a:t>
            </a:r>
            <a:r>
              <a:rPr lang="cs-CZ" altLang="cs-CZ" sz="1800" dirty="0" err="1">
                <a:latin typeface="Arial" panose="020B0604020202020204" pitchFamily="34" charset="0"/>
              </a:rPr>
              <a:t>prozkoumanost</a:t>
            </a:r>
            <a:r>
              <a:rPr lang="cs-CZ" altLang="cs-CZ" sz="1800" dirty="0">
                <a:latin typeface="Arial" panose="020B0604020202020204" pitchFamily="34" charset="0"/>
              </a:rPr>
              <a:t> horninového </a:t>
            </a:r>
            <a:r>
              <a:rPr lang="cs-CZ" altLang="cs-CZ" sz="1800" dirty="0" smtClean="0">
                <a:latin typeface="Arial" panose="020B0604020202020204" pitchFamily="34" charset="0"/>
              </a:rPr>
              <a:t>prostředí - oblast </a:t>
            </a:r>
            <a:r>
              <a:rPr lang="cs-CZ" altLang="cs-CZ" sz="1800" dirty="0">
                <a:latin typeface="Arial" panose="020B0604020202020204" pitchFamily="34" charset="0"/>
              </a:rPr>
              <a:t>silně tektonicky </a:t>
            </a:r>
            <a:r>
              <a:rPr lang="cs-CZ" altLang="cs-CZ" sz="1800" dirty="0" smtClean="0">
                <a:latin typeface="Arial" panose="020B0604020202020204" pitchFamily="34" charset="0"/>
              </a:rPr>
              <a:t>postižena (C), dodatečný podrobný HG průzkum.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646722"/>
            <a:ext cx="3311797" cy="215854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06" y="3646722"/>
            <a:ext cx="1515113" cy="215854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79512" y="364672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/>
              <a:t>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75264" y="364672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 smtClean="0"/>
              <a:t>B</a:t>
            </a:r>
            <a:endParaRPr lang="cs-CZ" sz="1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79512" y="364672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662828" y="364672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 smtClean="0"/>
              <a:t>C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309641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67" name="Text Box 79"/>
          <p:cNvSpPr txBox="1">
            <a:spLocks noChangeArrowheads="1"/>
          </p:cNvSpPr>
          <p:nvPr/>
        </p:nvSpPr>
        <p:spPr bwMode="auto">
          <a:xfrm>
            <a:off x="822325" y="70485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cs-CZ" altLang="cs-CZ" sz="32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3594" name="Text Box 106"/>
          <p:cNvSpPr txBox="1">
            <a:spLocks noChangeArrowheads="1"/>
          </p:cNvSpPr>
          <p:nvPr/>
        </p:nvSpPr>
        <p:spPr bwMode="auto">
          <a:xfrm>
            <a:off x="540000" y="612000"/>
            <a:ext cx="65522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Současný rozsah kontaminace </a:t>
            </a:r>
            <a:r>
              <a:rPr lang="cs-CZ" altLang="cs-CZ" sz="3200" b="1" dirty="0" err="1">
                <a:solidFill>
                  <a:srgbClr val="42973E"/>
                </a:solidFill>
                <a:cs typeface="+mn-cs"/>
              </a:rPr>
              <a:t>cenomanské</a:t>
            </a: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 </a:t>
            </a:r>
            <a:r>
              <a:rPr lang="cs-CZ" altLang="cs-CZ" sz="3200" b="1" dirty="0" err="1">
                <a:solidFill>
                  <a:srgbClr val="42973E"/>
                </a:solidFill>
                <a:cs typeface="+mn-cs"/>
              </a:rPr>
              <a:t>zvodně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0000"/>
            <a:ext cx="6333342" cy="432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4005064"/>
            <a:ext cx="2319405" cy="158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69123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Cíle sanace DCHT a analýzy rizika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40000" y="1556792"/>
            <a:ext cx="7560392" cy="415498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cs-CZ" sz="1800" dirty="0">
                <a:solidFill>
                  <a:srgbClr val="000000"/>
                </a:solidFill>
                <a:cs typeface="+mn-cs"/>
              </a:rPr>
              <a:t>Uvést horninové 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prostředí do stavu, který zajistí trvalé využívání turonských zásob pitných vod v severočeské křídě</a:t>
            </a:r>
          </a:p>
          <a:p>
            <a:pPr>
              <a:spcAft>
                <a:spcPts val="300"/>
              </a:spcAft>
              <a:defRPr/>
            </a:pPr>
            <a:r>
              <a:rPr lang="cs-CZ" sz="1800" dirty="0">
                <a:solidFill>
                  <a:srgbClr val="000000"/>
                </a:solidFill>
                <a:cs typeface="+mn-cs"/>
              </a:rPr>
              <a:t>Zlikvidovat vrty a povrchová zařízení</a:t>
            </a:r>
          </a:p>
          <a:p>
            <a:pPr>
              <a:spcAft>
                <a:spcPts val="300"/>
              </a:spcAft>
              <a:defRPr/>
            </a:pPr>
            <a:r>
              <a:rPr lang="cs-CZ" sz="1800" dirty="0">
                <a:solidFill>
                  <a:srgbClr val="000000"/>
                </a:solidFill>
                <a:cs typeface="+mn-cs"/>
              </a:rPr>
              <a:t>Začlenit povrch v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yluhovacích polí do ekosystémů s ohledem na regionální systémy ekologické stability a plány regionálního rozvoje</a:t>
            </a:r>
          </a:p>
          <a:p>
            <a:pPr defTabSz="360000">
              <a:spcAft>
                <a:spcPts val="300"/>
              </a:spcAft>
              <a:defRPr/>
            </a:pPr>
            <a:endParaRPr lang="cs-CZ" altLang="cs-CZ" sz="1000" dirty="0">
              <a:solidFill>
                <a:srgbClr val="000000"/>
              </a:solidFill>
              <a:cs typeface="+mn-cs"/>
            </a:endParaRPr>
          </a:p>
          <a:p>
            <a:pPr defTabSz="7442200">
              <a:spcAft>
                <a:spcPts val="300"/>
              </a:spcAft>
              <a:tabLst>
                <a:tab pos="1255713" algn="l"/>
              </a:tabLst>
              <a:defRPr/>
            </a:pPr>
            <a:r>
              <a:rPr lang="cs-CZ" altLang="cs-CZ" sz="1800" dirty="0" smtClean="0">
                <a:solidFill>
                  <a:srgbClr val="000000"/>
                </a:solidFill>
                <a:cs typeface="+mn-cs"/>
              </a:rPr>
              <a:t>1997	Hodnocení 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rizika pro obyvatelstvo a životní prostředí </a:t>
            </a:r>
            <a:r>
              <a:rPr lang="cs-CZ" altLang="cs-CZ" sz="1800" dirty="0" smtClean="0">
                <a:solidFill>
                  <a:srgbClr val="000000"/>
                </a:solidFill>
                <a:cs typeface="+mn-cs"/>
              </a:rPr>
              <a:t>	v</a:t>
            </a:r>
            <a:r>
              <a:rPr lang="de-DE" altLang="cs-CZ" sz="1800" dirty="0">
                <a:solidFill>
                  <a:srgbClr val="000000"/>
                </a:solidFill>
                <a:cs typeface="+mn-cs"/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souvislosti </a:t>
            </a:r>
            <a:r>
              <a:rPr lang="cs-CZ" altLang="cs-CZ" sz="1800" dirty="0" smtClean="0">
                <a:solidFill>
                  <a:srgbClr val="000000"/>
                </a:solidFill>
                <a:cs typeface="+mn-cs"/>
              </a:rPr>
              <a:t>se 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sanací chemické těžby</a:t>
            </a:r>
            <a:r>
              <a:rPr lang="de-DE" altLang="cs-CZ" sz="1800" dirty="0">
                <a:solidFill>
                  <a:srgbClr val="000000"/>
                </a:solidFill>
                <a:cs typeface="+mn-cs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(AR, ÚJV Řež)</a:t>
            </a:r>
          </a:p>
          <a:p>
            <a:pPr defTabSz="7442200">
              <a:spcAft>
                <a:spcPts val="300"/>
              </a:spcAft>
              <a:tabLst>
                <a:tab pos="1255713" algn="l"/>
              </a:tabLst>
              <a:defRPr/>
            </a:pPr>
            <a:r>
              <a:rPr lang="cs-CZ" altLang="cs-CZ" sz="1800" dirty="0" smtClean="0">
                <a:solidFill>
                  <a:srgbClr val="000000"/>
                </a:solidFill>
                <a:cs typeface="+mn-cs"/>
              </a:rPr>
              <a:t>12/2010	AAR </a:t>
            </a:r>
            <a:r>
              <a:rPr lang="cs-CZ" altLang="cs-CZ" sz="1800" dirty="0" err="1">
                <a:solidFill>
                  <a:srgbClr val="000000"/>
                </a:solidFill>
                <a:cs typeface="+mn-cs"/>
              </a:rPr>
              <a:t>cenomanské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cs typeface="+mn-cs"/>
              </a:rPr>
              <a:t>zvodně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, schválení cílových hodnot </a:t>
            </a:r>
            <a:r>
              <a:rPr lang="cs-CZ" altLang="cs-CZ" sz="1800" dirty="0" smtClean="0">
                <a:solidFill>
                  <a:srgbClr val="000000"/>
                </a:solidFill>
                <a:cs typeface="+mn-cs"/>
              </a:rPr>
              <a:t>	parametrů sanace </a:t>
            </a:r>
            <a:r>
              <a:rPr lang="cs-CZ" altLang="cs-CZ" sz="1800" dirty="0">
                <a:solidFill>
                  <a:srgbClr val="000000"/>
                </a:solidFill>
                <a:cs typeface="+mn-cs"/>
              </a:rPr>
              <a:t>pro </a:t>
            </a:r>
            <a:r>
              <a:rPr lang="cs-CZ" altLang="cs-CZ" sz="1800" dirty="0" err="1">
                <a:solidFill>
                  <a:srgbClr val="000000"/>
                </a:solidFill>
                <a:cs typeface="+mn-cs"/>
              </a:rPr>
              <a:t>cenoman</a:t>
            </a:r>
            <a:endParaRPr lang="cs-CZ" altLang="cs-CZ" sz="1800" dirty="0">
              <a:solidFill>
                <a:srgbClr val="000000"/>
              </a:solidFill>
              <a:cs typeface="+mn-cs"/>
            </a:endParaRPr>
          </a:p>
          <a:p>
            <a:pPr defTabSz="7442200">
              <a:spcAft>
                <a:spcPts val="300"/>
              </a:spcAft>
              <a:tabLst>
                <a:tab pos="1255713" algn="l"/>
              </a:tabLst>
              <a:defRPr/>
            </a:pPr>
            <a:r>
              <a:rPr lang="cs-CZ" sz="1800" dirty="0" smtClean="0">
                <a:solidFill>
                  <a:srgbClr val="000000"/>
                </a:solidFill>
                <a:cs typeface="+mn-cs"/>
              </a:rPr>
              <a:t>1/2014	AAR </a:t>
            </a:r>
            <a:r>
              <a:rPr lang="cs-CZ" sz="1800" dirty="0" err="1">
                <a:solidFill>
                  <a:srgbClr val="000000"/>
                </a:solidFill>
                <a:cs typeface="+mn-cs"/>
              </a:rPr>
              <a:t>cenomanské</a:t>
            </a:r>
            <a:r>
              <a:rPr lang="cs-CZ" sz="1800" dirty="0">
                <a:solidFill>
                  <a:srgbClr val="000000"/>
                </a:solidFill>
                <a:cs typeface="+mn-cs"/>
              </a:rPr>
              <a:t> </a:t>
            </a:r>
            <a:r>
              <a:rPr lang="cs-CZ" sz="1800" dirty="0" err="1">
                <a:solidFill>
                  <a:srgbClr val="000000"/>
                </a:solidFill>
                <a:cs typeface="+mn-cs"/>
              </a:rPr>
              <a:t>zvodně</a:t>
            </a:r>
            <a:r>
              <a:rPr lang="cs-CZ" sz="1800" dirty="0">
                <a:solidFill>
                  <a:srgbClr val="000000"/>
                </a:solidFill>
                <a:cs typeface="+mn-cs"/>
              </a:rPr>
              <a:t> </a:t>
            </a:r>
          </a:p>
          <a:p>
            <a:pPr defTabSz="7442200">
              <a:spcAft>
                <a:spcPts val="300"/>
              </a:spcAft>
              <a:tabLst>
                <a:tab pos="1255713" algn="l"/>
              </a:tabLst>
              <a:defRPr/>
            </a:pPr>
            <a:r>
              <a:rPr lang="cs-CZ" sz="1800" dirty="0" smtClean="0">
                <a:solidFill>
                  <a:srgbClr val="000000"/>
                </a:solidFill>
                <a:cs typeface="+mn-cs"/>
              </a:rPr>
              <a:t>2/2017	AAR </a:t>
            </a:r>
            <a:r>
              <a:rPr lang="cs-CZ" sz="1800" dirty="0" err="1">
                <a:solidFill>
                  <a:srgbClr val="000000"/>
                </a:solidFill>
                <a:cs typeface="+mn-cs"/>
              </a:rPr>
              <a:t>cenomanské</a:t>
            </a:r>
            <a:r>
              <a:rPr lang="cs-CZ" sz="1800" dirty="0">
                <a:solidFill>
                  <a:srgbClr val="000000"/>
                </a:solidFill>
                <a:cs typeface="+mn-cs"/>
              </a:rPr>
              <a:t> </a:t>
            </a:r>
            <a:r>
              <a:rPr lang="cs-CZ" sz="1800" dirty="0" err="1">
                <a:solidFill>
                  <a:srgbClr val="000000"/>
                </a:solidFill>
                <a:cs typeface="+mn-cs"/>
              </a:rPr>
              <a:t>zvodně</a:t>
            </a:r>
            <a:endParaRPr lang="cs-CZ" sz="1800" dirty="0">
              <a:solidFill>
                <a:srgbClr val="000000"/>
              </a:solidFill>
              <a:cs typeface="+mn-cs"/>
            </a:endParaRPr>
          </a:p>
          <a:p>
            <a:pPr defTabSz="7442200">
              <a:spcAft>
                <a:spcPts val="300"/>
              </a:spcAft>
              <a:tabLst>
                <a:tab pos="1255713" algn="l"/>
              </a:tabLst>
              <a:defRPr/>
            </a:pPr>
            <a:r>
              <a:rPr lang="cs-CZ" sz="1800" dirty="0" smtClean="0">
                <a:solidFill>
                  <a:srgbClr val="000000"/>
                </a:solidFill>
                <a:cs typeface="+mn-cs"/>
              </a:rPr>
              <a:t>3/2017	Analýza </a:t>
            </a:r>
            <a:r>
              <a:rPr lang="cs-CZ" sz="1800" dirty="0">
                <a:solidFill>
                  <a:srgbClr val="000000"/>
                </a:solidFill>
                <a:cs typeface="+mn-cs"/>
              </a:rPr>
              <a:t>rizik turonské </a:t>
            </a:r>
            <a:r>
              <a:rPr lang="cs-CZ" sz="1800" dirty="0" err="1">
                <a:solidFill>
                  <a:srgbClr val="000000"/>
                </a:solidFill>
                <a:cs typeface="+mn-cs"/>
              </a:rPr>
              <a:t>zvodně</a:t>
            </a:r>
            <a:r>
              <a:rPr lang="cs-CZ" sz="1800" dirty="0">
                <a:solidFill>
                  <a:srgbClr val="000000"/>
                </a:solidFill>
                <a:cs typeface="+mn-cs"/>
              </a:rPr>
              <a:t>, schválení cílových hodnot </a:t>
            </a:r>
            <a:r>
              <a:rPr lang="cs-CZ" sz="1800" dirty="0" smtClean="0">
                <a:solidFill>
                  <a:srgbClr val="000000"/>
                </a:solidFill>
                <a:cs typeface="+mn-cs"/>
              </a:rPr>
              <a:t>	parametrů sanace </a:t>
            </a:r>
            <a:r>
              <a:rPr lang="cs-CZ" sz="1800" dirty="0">
                <a:solidFill>
                  <a:srgbClr val="000000"/>
                </a:solidFill>
                <a:cs typeface="+mn-cs"/>
              </a:rPr>
              <a:t>pro </a:t>
            </a:r>
            <a:r>
              <a:rPr lang="cs-CZ" sz="1800" dirty="0" err="1">
                <a:solidFill>
                  <a:srgbClr val="000000"/>
                </a:solidFill>
                <a:cs typeface="+mn-cs"/>
              </a:rPr>
              <a:t>turon</a:t>
            </a:r>
            <a:endParaRPr lang="cs-CZ" altLang="cs-CZ" sz="180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540000" y="612000"/>
            <a:ext cx="54207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Sanace DCHT do roku 2016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191498" name="Text Box 10"/>
          <p:cNvSpPr txBox="1">
            <a:spLocks noChangeArrowheads="1"/>
          </p:cNvSpPr>
          <p:nvPr/>
        </p:nvSpPr>
        <p:spPr bwMode="auto">
          <a:xfrm>
            <a:off x="540000" y="1700808"/>
            <a:ext cx="8423030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marL="542925" indent="-542925" defTabSz="457200">
              <a:tabLst>
                <a:tab pos="542925" algn="l"/>
                <a:tab pos="1343025" algn="l"/>
                <a:tab pos="68580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8038" defTabSz="457200">
              <a:tabLst>
                <a:tab pos="542925" algn="l"/>
                <a:tab pos="1343025" algn="l"/>
                <a:tab pos="68580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87425" defTabSz="457200">
              <a:tabLst>
                <a:tab pos="542925" algn="l"/>
                <a:tab pos="1343025" algn="l"/>
                <a:tab pos="68580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457200">
              <a:tabLst>
                <a:tab pos="542925" algn="l"/>
                <a:tab pos="1343025" algn="l"/>
                <a:tab pos="68580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457200">
              <a:tabLst>
                <a:tab pos="542925" algn="l"/>
                <a:tab pos="1343025" algn="l"/>
                <a:tab pos="68580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542925" algn="l"/>
                <a:tab pos="1343025" algn="l"/>
                <a:tab pos="68580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542925" algn="l"/>
                <a:tab pos="1343025" algn="l"/>
                <a:tab pos="68580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542925" algn="l"/>
                <a:tab pos="1343025" algn="l"/>
                <a:tab pos="68580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542925" algn="l"/>
                <a:tab pos="1343025" algn="l"/>
                <a:tab pos="68580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5" defTabSz="8340725">
              <a:tabLst>
                <a:tab pos="900113" algn="l"/>
              </a:tabLst>
              <a:defRPr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1.4.1996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	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chemická 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těžba uranu na ložisku Stráž pod Ralskem ukončena 	rozhodnutím vlády ČR</a:t>
            </a:r>
          </a:p>
          <a:p>
            <a:pPr marL="0" lvl="5" defTabSz="8340725">
              <a:tabLst>
                <a:tab pos="900113" algn="l"/>
              </a:tabLst>
              <a:defRPr/>
            </a:pPr>
            <a:r>
              <a:rPr lang="cs-CZ" altLang="cs-CZ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1996	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zahájení 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sanačního procesu, provoz SLKR I</a:t>
            </a:r>
          </a:p>
          <a:p>
            <a:pPr marL="0" lvl="5" defTabSz="8340725">
              <a:tabLst>
                <a:tab pos="900113" algn="l"/>
              </a:tabLst>
              <a:defRPr/>
            </a:pPr>
            <a:r>
              <a:rPr lang="cs-CZ" altLang="cs-CZ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1997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	zahájení vrtání sanačních </a:t>
            </a:r>
            <a:r>
              <a:rPr lang="cs-CZ" alt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cenomanských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vrtů</a:t>
            </a:r>
          </a:p>
          <a:p>
            <a:pPr marL="0" lvl="5" defTabSz="8340725">
              <a:tabLst>
                <a:tab pos="900113" algn="l"/>
              </a:tabLst>
              <a:defRPr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2004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	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zahájení 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prací na úpravách odkaliště (konečné řešení odkaliště 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	1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. etapa)</a:t>
            </a:r>
          </a:p>
          <a:p>
            <a:pPr marL="0" lvl="5" defTabSz="8340725">
              <a:tabLst>
                <a:tab pos="900113" algn="l"/>
              </a:tabLst>
              <a:defRPr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2006	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dokončení 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rekonstrukce NDS 6 na sanační technologii</a:t>
            </a:r>
          </a:p>
          <a:p>
            <a:pPr marL="1166813" lvl="5" indent="-285750" defTabSz="8340725">
              <a:buFont typeface="Arial" panose="020B0604020202020204" pitchFamily="34" charset="0"/>
              <a:buChar char="•"/>
              <a:tabLst>
                <a:tab pos="900113" algn="l"/>
              </a:tabLst>
              <a:defRPr/>
            </a:pP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udržování </a:t>
            </a:r>
            <a:r>
              <a:rPr lang="cs-CZ" alt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podbilance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ZTR v </a:t>
            </a:r>
            <a:r>
              <a:rPr lang="cs-CZ" alt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cenomanské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zvodni v ploše VP</a:t>
            </a:r>
          </a:p>
          <a:p>
            <a:pPr marL="1166813" lvl="5" indent="-285750" defTabSz="8340725">
              <a:buFont typeface="Arial" panose="020B0604020202020204" pitchFamily="34" charset="0"/>
              <a:buChar char="•"/>
              <a:tabLst>
                <a:tab pos="900113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vyvádění rozpuštěných látek v množství do 23 000 t. rok</a:t>
            </a:r>
            <a:r>
              <a:rPr lang="cs-CZ" altLang="cs-CZ" sz="1800" baseline="300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-1 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ve formě kamence hlinitoamonného a neutralizačních kalů z NDS 6</a:t>
            </a:r>
          </a:p>
          <a:p>
            <a:pPr marL="1166813" lvl="5" indent="-285750" defTabSz="8340725">
              <a:buFont typeface="Arial" panose="020B0604020202020204" pitchFamily="34" charset="0"/>
              <a:buChar char="•"/>
              <a:tabLst>
                <a:tab pos="900113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matečné louhy po krystalizaci kamence po naředění zpět do VP</a:t>
            </a:r>
          </a:p>
          <a:p>
            <a:pPr marL="0" lvl="5" defTabSz="8340725">
              <a:tabLst>
                <a:tab pos="900113" algn="l"/>
              </a:tabLst>
              <a:defRPr/>
            </a:pPr>
            <a:r>
              <a:rPr lang="cs-CZ" altLang="cs-CZ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2009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	zprovoznění sanační technologie NDS ML</a:t>
            </a:r>
          </a:p>
          <a:p>
            <a:pPr marL="0" lvl="5" defTabSz="8340725">
              <a:tabLst>
                <a:tab pos="900113" algn="l"/>
              </a:tabLst>
              <a:defRPr/>
            </a:pPr>
            <a:r>
              <a:rPr lang="cs-CZ" altLang="cs-CZ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2012</a:t>
            </a:r>
            <a:r>
              <a:rPr lang="cs-CZ" altLang="cs-CZ" sz="19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	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zprovoznění sanační technologie NDS 10</a:t>
            </a:r>
          </a:p>
          <a:p>
            <a:pPr marL="0" lvl="5" defTabSz="8340725">
              <a:tabLst>
                <a:tab pos="900113" algn="l"/>
              </a:tabLst>
              <a:defRPr/>
            </a:pPr>
            <a:r>
              <a:rPr lang="cs-CZ" altLang="cs-CZ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2016</a:t>
            </a:r>
            <a:r>
              <a:rPr lang="cs-CZ" altLang="cs-CZ" sz="19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	</a:t>
            </a:r>
            <a:r>
              <a:rPr lang="cs-CZ" altLang="cs-CZ" sz="19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vyveden 1 milion tun kontaminantů</a:t>
            </a:r>
          </a:p>
        </p:txBody>
      </p:sp>
    </p:spTree>
    <p:extLst>
      <p:ext uri="{BB962C8B-B14F-4D97-AF65-F5344CB8AC3E}">
        <p14:creationId xmlns:p14="http://schemas.microsoft.com/office/powerpoint/2010/main" val="28777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 Box 2"/>
          <p:cNvSpPr txBox="1">
            <a:spLocks noChangeArrowheads="1"/>
          </p:cNvSpPr>
          <p:nvPr/>
        </p:nvSpPr>
        <p:spPr bwMode="auto">
          <a:xfrm>
            <a:off x="540000" y="612000"/>
            <a:ext cx="69469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Intenzifikace </a:t>
            </a: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sanace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368000"/>
            <a:ext cx="792140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66710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Cílové hodnoty parametrů sanace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graphicFrame>
        <p:nvGraphicFramePr>
          <p:cNvPr id="265354" name="Group 138"/>
          <p:cNvGraphicFramePr>
            <a:graphicFrameLocks noGrp="1"/>
          </p:cNvGraphicFramePr>
          <p:nvPr>
            <p:ph/>
            <p:extLst/>
          </p:nvPr>
        </p:nvGraphicFramePr>
        <p:xfrm>
          <a:off x="1143003" y="1836372"/>
          <a:ext cx="6871311" cy="3263902"/>
        </p:xfrm>
        <a:graphic>
          <a:graphicData uri="http://schemas.openxmlformats.org/drawingml/2006/table">
            <a:tbl>
              <a:tblPr/>
              <a:tblGrid>
                <a:gridCol w="2532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5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8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8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2113">
                <a:tc rowSpan="3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Parametr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Koncentrace </a:t>
                      </a: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[mg.l</a:t>
                      </a:r>
                      <a:r>
                        <a:rPr kumimoji="0" lang="cs-CZ" altLang="cs-CZ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Medián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Maximální přijatelná hodnota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Cenoman</a:t>
                      </a:r>
                      <a:endParaRPr kumimoji="0" lang="cs-CZ" altLang="cs-CZ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Turon</a:t>
                      </a:r>
                      <a:endParaRPr kumimoji="0" lang="cs-CZ" altLang="cs-CZ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Cenoman</a:t>
                      </a:r>
                      <a:endParaRPr kumimoji="0" lang="cs-CZ" altLang="cs-CZ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Turon</a:t>
                      </a:r>
                      <a:endParaRPr kumimoji="0" lang="cs-CZ" altLang="cs-CZ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1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Hliník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800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2 400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5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</a:t>
                      </a: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elezo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600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1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Amonné ionty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210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5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Sírany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6 000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18 000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1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Celkové rozpuštěné látky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7 000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21 000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4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540000" y="2350328"/>
            <a:ext cx="7632400" cy="22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7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Vyvedení kontaminantů na povrch a jejich přepracování</a:t>
            </a:r>
            <a:b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</a:b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v sanačních technologiích:</a:t>
            </a:r>
          </a:p>
          <a:p>
            <a:pPr marL="630238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na ekologicky </a:t>
            </a:r>
            <a:r>
              <a:rPr lang="cs-CZ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uložitelné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produkty</a:t>
            </a:r>
          </a:p>
          <a:p>
            <a:pPr marL="630238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na průmyslově využitelné produkty</a:t>
            </a:r>
          </a:p>
          <a:p>
            <a:pPr marL="0" indent="0">
              <a:spcBef>
                <a:spcPts val="960"/>
              </a:spcBef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Imobilizace kontaminantů in-</a:t>
            </a:r>
            <a:r>
              <a:rPr lang="cs-CZ" alt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situ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a úprava hydrochemických podmínek v podzemí pro následnou monitorovanou přirozenou </a:t>
            </a:r>
            <a:r>
              <a:rPr lang="cs-CZ" alt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atenuaci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(po ukončení aktivního sanačního zásahu).</a:t>
            </a:r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540000" y="612000"/>
            <a:ext cx="30274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Metody sanace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1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540000" y="612000"/>
            <a:ext cx="75243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Kompletní schéma sanačních technologií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21" y="1800000"/>
            <a:ext cx="6804289" cy="383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540002" y="612775"/>
            <a:ext cx="7115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defPPr>
              <a:defRPr lang="cs-CZ"/>
            </a:defPPr>
            <a:lvl1pPr eaLnBrk="1" hangingPunct="1">
              <a:buFontTx/>
              <a:buNone/>
              <a:defRPr b="0">
                <a:solidFill>
                  <a:srgbClr val="42973E"/>
                </a:solidFill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cs typeface="+mn-c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9pPr>
          </a:lstStyle>
          <a:p>
            <a:r>
              <a:rPr lang="cs-CZ" sz="3200" b="1" dirty="0"/>
              <a:t>Činnost státního podniku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40000" y="1340770"/>
            <a:ext cx="8136456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altLang="cs-CZ" sz="1800" dirty="0" smtClean="0"/>
              <a:t>Zahlazování </a:t>
            </a:r>
            <a:r>
              <a:rPr lang="cs-CZ" altLang="cs-CZ" sz="1800" dirty="0"/>
              <a:t>následků hornické činnosti po těžbě uranu, rud a části uhelného hornictví v České republice. </a:t>
            </a:r>
          </a:p>
          <a:p>
            <a:pPr>
              <a:spcAft>
                <a:spcPts val="600"/>
              </a:spcAft>
              <a:defRPr/>
            </a:pPr>
            <a:r>
              <a:rPr lang="cs-CZ" altLang="cs-CZ" sz="1800" dirty="0"/>
              <a:t>Čištění a vypouštění důlních vod na lokalitách po těžbě uranu a dalších nerostných surovin.</a:t>
            </a:r>
          </a:p>
          <a:p>
            <a:pPr>
              <a:spcAft>
                <a:spcPts val="600"/>
              </a:spcAft>
              <a:defRPr/>
            </a:pPr>
            <a:r>
              <a:rPr lang="cs-CZ" altLang="cs-CZ" sz="1800" dirty="0" smtClean="0"/>
              <a:t>Provádění </a:t>
            </a:r>
            <a:r>
              <a:rPr lang="cs-CZ" altLang="cs-CZ" sz="1800" dirty="0"/>
              <a:t>státem garantovaného a ekologicky ohleduplného průzkumu lokalit </a:t>
            </a:r>
            <a:r>
              <a:rPr lang="cs-CZ" altLang="cs-CZ" sz="1800" dirty="0" smtClean="0"/>
              <a:t>za </a:t>
            </a:r>
            <a:r>
              <a:rPr lang="cs-CZ" altLang="cs-CZ" sz="1800" dirty="0"/>
              <a:t>účelem ukládání radioaktivních odpadů v podzemních </a:t>
            </a:r>
            <a:r>
              <a:rPr lang="cs-CZ" altLang="cs-CZ" sz="1800" dirty="0" smtClean="0"/>
              <a:t>prostorech. </a:t>
            </a:r>
            <a:endParaRPr lang="cs-CZ" altLang="cs-CZ" sz="1800" dirty="0"/>
          </a:p>
          <a:p>
            <a:pPr>
              <a:spcAft>
                <a:spcPts val="600"/>
              </a:spcAft>
              <a:defRPr/>
            </a:pPr>
            <a:r>
              <a:rPr lang="cs-CZ" altLang="cs-CZ" sz="1800" dirty="0"/>
              <a:t>Produkce uranu </a:t>
            </a:r>
            <a:r>
              <a:rPr lang="cs-CZ" altLang="cs-CZ" sz="1800" dirty="0" smtClean="0"/>
              <a:t>- vedlejší </a:t>
            </a:r>
            <a:r>
              <a:rPr lang="cs-CZ" altLang="cs-CZ" sz="1800" dirty="0"/>
              <a:t>produkt v rámci sanace horninového prostředí po chemické těžbě uranu na ložisku Stráž pod </a:t>
            </a:r>
            <a:r>
              <a:rPr lang="cs-CZ" altLang="cs-CZ" sz="1800" dirty="0" smtClean="0"/>
              <a:t>Ralskem.</a:t>
            </a:r>
            <a:endParaRPr lang="cs-CZ" altLang="cs-CZ" sz="1800" dirty="0"/>
          </a:p>
          <a:p>
            <a:pPr>
              <a:spcAft>
                <a:spcPts val="600"/>
              </a:spcAft>
              <a:defRPr/>
            </a:pPr>
            <a:r>
              <a:rPr lang="cs-CZ" altLang="cs-CZ" sz="1800" dirty="0"/>
              <a:t>V rámci realizace sanačních programů spravuje DIAMO, s. p. více než 6 000 dílčích environmentálních zátěží, ležících na celém území ČR. </a:t>
            </a:r>
            <a:endParaRPr lang="cs-CZ" altLang="cs-CZ" sz="1800" dirty="0" smtClean="0"/>
          </a:p>
          <a:p>
            <a:pPr>
              <a:spcAft>
                <a:spcPts val="600"/>
              </a:spcAft>
              <a:defRPr/>
            </a:pPr>
            <a:r>
              <a:rPr lang="cs-CZ" altLang="cs-CZ" sz="1800" dirty="0" smtClean="0"/>
              <a:t>V souladu s vládním usnesením č. </a:t>
            </a:r>
            <a:r>
              <a:rPr lang="cs-CZ" altLang="cs-CZ" sz="1800" dirty="0"/>
              <a:t>713 </a:t>
            </a:r>
            <a:r>
              <a:rPr lang="cs-CZ" altLang="cs-CZ" sz="1800" dirty="0" smtClean="0"/>
              <a:t>byl DIAMO, s. p. spolu s ČGS pověřen zajištěním</a:t>
            </a:r>
            <a:r>
              <a:rPr lang="cs-CZ" altLang="cs-CZ" sz="1800" dirty="0"/>
              <a:t> ekonomických zájmů státu v oblasti využití kritických </a:t>
            </a:r>
            <a:r>
              <a:rPr lang="cs-CZ" altLang="cs-CZ" sz="1800" dirty="0" err="1"/>
              <a:t>superstrategických</a:t>
            </a:r>
            <a:r>
              <a:rPr lang="cs-CZ" altLang="cs-CZ" sz="1800" dirty="0"/>
              <a:t> surovin </a:t>
            </a:r>
            <a:r>
              <a:rPr lang="cs-CZ" altLang="cs-CZ" sz="1800" dirty="0" smtClean="0"/>
              <a:t>EU a některých dalších surovin.</a:t>
            </a:r>
          </a:p>
          <a:p>
            <a:pPr>
              <a:spcAft>
                <a:spcPts val="600"/>
              </a:spcAft>
              <a:defRPr/>
            </a:pPr>
            <a:r>
              <a:rPr lang="cs-CZ" altLang="cs-CZ" sz="1800" dirty="0" smtClean="0"/>
              <a:t>Sociální program – sociálně zdravotní dávky.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51048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2368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Rekultivace</a:t>
            </a:r>
            <a:endParaRPr lang="en-GB" altLang="cs-CZ" sz="3200" b="1" dirty="0">
              <a:solidFill>
                <a:srgbClr val="000000"/>
              </a:solidFill>
              <a:latin typeface="Arial Unicode MS" panose="020B0604020202020204" pitchFamily="34" charset="-128"/>
              <a:cs typeface="+mn-cs"/>
            </a:endParaRPr>
          </a:p>
        </p:txBody>
      </p:sp>
      <p:pic>
        <p:nvPicPr>
          <p:cNvPr id="5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65" y="1412776"/>
            <a:ext cx="4107107" cy="3997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64"/>
          <a:stretch/>
        </p:blipFill>
        <p:spPr bwMode="auto">
          <a:xfrm>
            <a:off x="3489229" y="4293096"/>
            <a:ext cx="2072824" cy="16494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540000" y="1800000"/>
            <a:ext cx="4176016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32000">
              <a:spcBef>
                <a:spcPts val="0"/>
              </a:spcBef>
              <a:spcAft>
                <a:spcPts val="600"/>
              </a:spcAft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Plocha ovlivněná případnou úpravou Ploučnice – 90 ha.</a:t>
            </a:r>
          </a:p>
          <a:p>
            <a:pPr marL="0" indent="0" defTabSz="432000">
              <a:spcBef>
                <a:spcPts val="0"/>
              </a:spcBef>
              <a:spcAft>
                <a:spcPts val="600"/>
              </a:spcAft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Zemědělská rekultivace – 100 ha.</a:t>
            </a:r>
          </a:p>
          <a:p>
            <a:pPr marL="0" indent="0" defTabSz="432000">
              <a:spcBef>
                <a:spcPts val="0"/>
              </a:spcBef>
              <a:spcAft>
                <a:spcPts val="600"/>
              </a:spcAft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Konzervační režim – 60 ha.</a:t>
            </a:r>
          </a:p>
          <a:p>
            <a:pPr marL="0" indent="0" defTabSz="432000">
              <a:spcBef>
                <a:spcPts val="0"/>
              </a:spcBef>
              <a:spcAft>
                <a:spcPts val="600"/>
              </a:spcAft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Lesnická rekultivace – 150 ha.</a:t>
            </a:r>
          </a:p>
          <a:p>
            <a:pPr marL="0" indent="0" defTabSz="432000">
              <a:spcBef>
                <a:spcPts val="0"/>
              </a:spcBef>
              <a:spcAft>
                <a:spcPts val="600"/>
              </a:spcAft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Cílená výchova původních porostů – 300 ha.</a:t>
            </a:r>
          </a:p>
        </p:txBody>
      </p:sp>
    </p:spTree>
    <p:extLst>
      <p:ext uri="{BB962C8B-B14F-4D97-AF65-F5344CB8AC3E}">
        <p14:creationId xmlns:p14="http://schemas.microsoft.com/office/powerpoint/2010/main" val="345918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4883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Cíle o. z. TÚU pro období </a:t>
            </a: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2017-2042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26727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40000" y="1800000"/>
            <a:ext cx="4896096" cy="3600986"/>
          </a:xfrm>
          <a:noFill/>
          <a:ln/>
        </p:spPr>
        <p:txBody>
          <a:bodyPr wrap="square" lIns="0">
            <a:spAutoFit/>
          </a:bodyPr>
          <a:lstStyle/>
          <a:p>
            <a:pPr defTabSz="432000">
              <a:spcBef>
                <a:spcPts val="0"/>
              </a:spcBef>
              <a:spcAft>
                <a:spcPts val="600"/>
              </a:spcAft>
            </a:pPr>
            <a:r>
              <a:rPr lang="cs-CZ" altLang="cs-CZ" sz="1800" dirty="0">
                <a:latin typeface="Arial" panose="020B0604020202020204" pitchFamily="34" charset="0"/>
              </a:rPr>
              <a:t>Průběžná likvidace vrtů</a:t>
            </a:r>
          </a:p>
          <a:p>
            <a:pPr defTabSz="432000">
              <a:spcBef>
                <a:spcPts val="0"/>
              </a:spcBef>
              <a:spcAft>
                <a:spcPts val="600"/>
              </a:spcAft>
            </a:pPr>
            <a:r>
              <a:rPr lang="cs-CZ" altLang="cs-CZ" sz="1800" dirty="0">
                <a:latin typeface="Arial" panose="020B0604020202020204" pitchFamily="34" charset="0"/>
              </a:rPr>
              <a:t>Průběžná plošná rekultivace VP</a:t>
            </a:r>
          </a:p>
          <a:p>
            <a:pPr defTabSz="432000">
              <a:spcBef>
                <a:spcPts val="0"/>
              </a:spcBef>
              <a:spcAft>
                <a:spcPts val="600"/>
              </a:spcAft>
            </a:pPr>
            <a:r>
              <a:rPr lang="cs-CZ" altLang="cs-CZ" sz="1800" dirty="0">
                <a:latin typeface="Arial" panose="020B0604020202020204" pitchFamily="34" charset="0"/>
              </a:rPr>
              <a:t>Průběžná likvidace nevyužitých povrchových objektů</a:t>
            </a:r>
          </a:p>
          <a:p>
            <a:pPr defTabSz="432000">
              <a:spcBef>
                <a:spcPts val="0"/>
              </a:spcBef>
              <a:spcAft>
                <a:spcPts val="600"/>
              </a:spcAft>
            </a:pPr>
            <a:r>
              <a:rPr lang="cs-CZ" altLang="cs-CZ" sz="1800" dirty="0">
                <a:latin typeface="Arial" panose="020B0604020202020204" pitchFamily="34" charset="0"/>
              </a:rPr>
              <a:t>Po roce 2022 zprovoznění 2. linky NDS 10</a:t>
            </a:r>
          </a:p>
          <a:p>
            <a:pPr defTabSz="432000">
              <a:spcBef>
                <a:spcPts val="0"/>
              </a:spcBef>
              <a:spcAft>
                <a:spcPts val="600"/>
              </a:spcAft>
            </a:pPr>
            <a:r>
              <a:rPr lang="cs-CZ" altLang="cs-CZ" sz="1800" dirty="0">
                <a:latin typeface="Arial" panose="020B0604020202020204" pitchFamily="34" charset="0"/>
              </a:rPr>
              <a:t>2030 dosažení CHPS pro turonskou </a:t>
            </a:r>
            <a:r>
              <a:rPr lang="cs-CZ" altLang="cs-CZ" sz="1800" dirty="0" err="1">
                <a:latin typeface="Arial" panose="020B0604020202020204" pitchFamily="34" charset="0"/>
              </a:rPr>
              <a:t>zvodeň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defTabSz="432000">
              <a:spcBef>
                <a:spcPts val="0"/>
              </a:spcBef>
              <a:spcAft>
                <a:spcPts val="600"/>
              </a:spcAft>
            </a:pPr>
            <a:r>
              <a:rPr lang="cs-CZ" altLang="cs-CZ" sz="1800" dirty="0">
                <a:latin typeface="Arial" panose="020B0604020202020204" pitchFamily="34" charset="0"/>
              </a:rPr>
              <a:t>2037 dosažení CHPS pro </a:t>
            </a:r>
            <a:r>
              <a:rPr lang="cs-CZ" altLang="cs-CZ" sz="1800" dirty="0" err="1">
                <a:latin typeface="Arial" panose="020B0604020202020204" pitchFamily="34" charset="0"/>
              </a:rPr>
              <a:t>cenomanskou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zvodeň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defTabSz="432000">
              <a:spcBef>
                <a:spcPts val="0"/>
              </a:spcBef>
              <a:spcAft>
                <a:spcPts val="600"/>
              </a:spcAft>
            </a:pPr>
            <a:r>
              <a:rPr lang="cs-CZ" altLang="cs-CZ" sz="1800" dirty="0">
                <a:latin typeface="Arial" panose="020B0604020202020204" pitchFamily="34" charset="0"/>
              </a:rPr>
              <a:t>Po roce 2038 likvidace zbylých VP a  povrchových objektů + rekultivace všech zbylých povrchů dotčených těžbou</a:t>
            </a:r>
          </a:p>
        </p:txBody>
      </p:sp>
      <p:pic>
        <p:nvPicPr>
          <p:cNvPr id="4" name="Picture 21" descr="LETECKÝ VP UP vel 10 c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12" y="3493260"/>
            <a:ext cx="3117857" cy="2093532"/>
          </a:xfrm>
          <a:prstGeom prst="rect">
            <a:avLst/>
          </a:prstGeom>
          <a:noFill/>
          <a:ln w="12700">
            <a:solidFill>
              <a:srgbClr val="42973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 descr="20 IMG_2884 akorá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12" y="1209753"/>
            <a:ext cx="3117857" cy="2078571"/>
          </a:xfrm>
          <a:prstGeom prst="rect">
            <a:avLst/>
          </a:prstGeom>
          <a:noFill/>
          <a:ln>
            <a:solidFill>
              <a:srgbClr val="42973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55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1560" y="2780930"/>
            <a:ext cx="80648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742950" indent="-742950" eaLnBrk="1" hangingPunct="1">
              <a:spcBef>
                <a:spcPct val="50000"/>
              </a:spcBef>
              <a:buFont typeface="+mj-lt"/>
              <a:buAutoNum type="arabicPeriod"/>
              <a:defRPr sz="3600" b="1">
                <a:solidFill>
                  <a:srgbClr val="42973E"/>
                </a:solidFill>
                <a:latin typeface="+mj-lt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buFont typeface="+mj-lt"/>
              <a:buAutoNum type="arabicPeriod" startAt="4"/>
            </a:pPr>
            <a:r>
              <a:rPr lang="cs-CZ" altLang="cs-CZ" dirty="0"/>
              <a:t>Odštěpný závod Správa uranových ložisek Příbram</a:t>
            </a:r>
          </a:p>
        </p:txBody>
      </p:sp>
    </p:spTree>
    <p:extLst>
      <p:ext uri="{BB962C8B-B14F-4D97-AF65-F5344CB8AC3E}">
        <p14:creationId xmlns:p14="http://schemas.microsoft.com/office/powerpoint/2010/main" val="3863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5" name="Picture 7" descr="C:\Users\Martin\Desktop\Obrázek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t="13358" r="539"/>
          <a:stretch/>
        </p:blipFill>
        <p:spPr bwMode="auto">
          <a:xfrm>
            <a:off x="2267745" y="1700808"/>
            <a:ext cx="6480720" cy="395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84453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Oblasti aktivního čištění důlních </a:t>
            </a: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vod</a:t>
            </a:r>
            <a:br>
              <a:rPr lang="cs-CZ" altLang="cs-CZ" sz="3200" b="1" dirty="0" smtClean="0">
                <a:solidFill>
                  <a:srgbClr val="42973E"/>
                </a:solidFill>
                <a:cs typeface="+mn-cs"/>
              </a:rPr>
            </a:b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po </a:t>
            </a: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těžbě uranu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52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683949"/>
              </p:ext>
            </p:extLst>
          </p:nvPr>
        </p:nvGraphicFramePr>
        <p:xfrm>
          <a:off x="519113" y="2132858"/>
          <a:ext cx="8229600" cy="259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795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T="45714" marB="4571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RUDNÝ REVÍR</a:t>
                      </a:r>
                      <a:endParaRPr lang="cs-CZ" sz="1800" dirty="0"/>
                    </a:p>
                  </a:txBody>
                  <a:tcPr marT="45714" marB="4571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URANOVÝ REVÍR</a:t>
                      </a:r>
                      <a:endParaRPr lang="cs-CZ" sz="1800" dirty="0"/>
                    </a:p>
                  </a:txBody>
                  <a:tcPr marT="45714" marB="45714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Období</a:t>
                      </a:r>
                      <a:r>
                        <a:rPr lang="cs-CZ" sz="1800" baseline="0" dirty="0" smtClean="0"/>
                        <a:t> těžby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1311 - 1979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1949 - 1991</a:t>
                      </a:r>
                      <a:endParaRPr lang="cs-CZ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Hlavní</a:t>
                      </a:r>
                      <a:r>
                        <a:rPr lang="cs-CZ" sz="1800" baseline="0" dirty="0" smtClean="0"/>
                        <a:t> šachty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11,32 km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24,9</a:t>
                      </a:r>
                      <a:endParaRPr lang="cs-CZ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Délka chodeb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405 km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2188 km</a:t>
                      </a:r>
                      <a:endParaRPr lang="cs-CZ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Produkce </a:t>
                      </a:r>
                      <a:r>
                        <a:rPr lang="cs-CZ" sz="1800" dirty="0" err="1" smtClean="0"/>
                        <a:t>Ag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3836</a:t>
                      </a:r>
                      <a:r>
                        <a:rPr lang="cs-CZ" sz="1800" baseline="0" dirty="0" smtClean="0"/>
                        <a:t> t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28,9 t</a:t>
                      </a:r>
                      <a:endParaRPr lang="cs-CZ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Produkce </a:t>
                      </a:r>
                      <a:r>
                        <a:rPr lang="cs-CZ" sz="1800" dirty="0" err="1" smtClean="0"/>
                        <a:t>Pb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 517 961 t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2417 t</a:t>
                      </a:r>
                      <a:endParaRPr lang="cs-CZ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Produkce U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-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48 432 t</a:t>
                      </a:r>
                      <a:endParaRPr lang="cs-CZ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69469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Historie těžby rud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7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44878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19113" y="1800000"/>
            <a:ext cx="4052887" cy="337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defTabSz="432000">
              <a:spcBef>
                <a:spcPts val="1200"/>
              </a:spcBef>
              <a:buChar char="•"/>
              <a:defRPr sz="1800">
                <a:cs typeface="+mn-cs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latin typeface="+mn-lt"/>
                <a:cs typeface="+mn-cs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+mn-lt"/>
                <a:cs typeface="+mn-cs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+mn-lt"/>
                <a:cs typeface="+mn-cs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/>
              <a:t>2 čistírny důlních </a:t>
            </a:r>
            <a:r>
              <a:rPr lang="cs-CZ" dirty="0" smtClean="0"/>
              <a:t>vod – Příbram I – </a:t>
            </a:r>
            <a:r>
              <a:rPr lang="cs-CZ" dirty="0" err="1" smtClean="0"/>
              <a:t>Bytíz</a:t>
            </a:r>
            <a:r>
              <a:rPr lang="cs-CZ" dirty="0" smtClean="0"/>
              <a:t> (u šachty 11A) a Příbram II (u šachty 19).</a:t>
            </a:r>
            <a:endParaRPr lang="cs-CZ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dirty="0"/>
              <a:t>Čerpáním důlních vod ze šachet </a:t>
            </a:r>
            <a:r>
              <a:rPr lang="cs-CZ" dirty="0" smtClean="0"/>
              <a:t>19 </a:t>
            </a:r>
            <a:r>
              <a:rPr lang="cs-CZ" dirty="0"/>
              <a:t>a 11A je udržována hladina podzemních vod na ložisku mezi 421 - 436 metrů nad mořem.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cs-CZ" altLang="cs-CZ" dirty="0"/>
              <a:t>Roční objem vyčištěných důlních vod je </a:t>
            </a:r>
            <a:r>
              <a:rPr lang="cs-CZ" altLang="cs-CZ" dirty="0" smtClean="0"/>
              <a:t>2,2 </a:t>
            </a:r>
            <a:r>
              <a:rPr lang="cs-CZ" altLang="cs-CZ" dirty="0"/>
              <a:t>– </a:t>
            </a:r>
            <a:r>
              <a:rPr lang="cs-CZ" altLang="cs-CZ" dirty="0" smtClean="0"/>
              <a:t>3,3 </a:t>
            </a:r>
            <a:r>
              <a:rPr lang="cs-CZ" altLang="cs-CZ" dirty="0"/>
              <a:t>mil. </a:t>
            </a:r>
            <a:r>
              <a:rPr lang="cs-CZ" altLang="cs-CZ" dirty="0" smtClean="0"/>
              <a:t>m</a:t>
            </a:r>
            <a:r>
              <a:rPr lang="cs-CZ" altLang="cs-CZ" baseline="30000" dirty="0" smtClean="0"/>
              <a:t>3</a:t>
            </a:r>
            <a:r>
              <a:rPr lang="cs-CZ" altLang="cs-CZ" dirty="0" smtClean="0"/>
              <a:t>.rok</a:t>
            </a:r>
            <a:r>
              <a:rPr lang="cs-CZ" altLang="cs-CZ" baseline="30000" dirty="0" smtClean="0"/>
              <a:t>-1</a:t>
            </a:r>
            <a:r>
              <a:rPr lang="cs-CZ" altLang="cs-CZ" dirty="0" smtClean="0"/>
              <a:t>.</a:t>
            </a:r>
            <a:endParaRPr lang="cs-CZ" altLang="cs-CZ" dirty="0"/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cs-CZ" altLang="cs-CZ" dirty="0"/>
              <a:t>Poměr ČDV PB II a ČDV PB I přibližně 4:1.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69469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Nakládání s vodami v P</a:t>
            </a:r>
            <a:r>
              <a:rPr lang="cs-CZ" altLang="cs-CZ" sz="3200" b="1" dirty="0" err="1">
                <a:solidFill>
                  <a:srgbClr val="42973E"/>
                </a:solidFill>
                <a:cs typeface="+mn-cs"/>
              </a:rPr>
              <a:t>říbrami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7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8" descr="P9070082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201209" cy="398060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560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Čistírny </a:t>
            </a: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důlních vod </a:t>
            </a: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Příbram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pic>
        <p:nvPicPr>
          <p:cNvPr id="6" name="Picture 8" descr="scan000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r="6894"/>
          <a:stretch/>
        </p:blipFill>
        <p:spPr bwMode="auto">
          <a:xfrm>
            <a:off x="4716016" y="1424257"/>
            <a:ext cx="4176464" cy="39816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587457" y="4529337"/>
            <a:ext cx="71437" cy="7143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6658895" y="4570804"/>
            <a:ext cx="937295" cy="2996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7596188" y="4397572"/>
            <a:ext cx="1079500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j.č. 19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416020" y="5517232"/>
            <a:ext cx="2016224" cy="47141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  <a:buSzTx/>
              <a:buFontTx/>
              <a:buNone/>
              <a:tabLst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Příbram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 - </a:t>
            </a:r>
            <a:r>
              <a:rPr kumimoji="0" lang="cs-CZ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Bytíz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56176" y="5513558"/>
            <a:ext cx="1296144" cy="47141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  <a:buSzTx/>
              <a:buFontTx/>
              <a:buNone/>
              <a:tabLst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Příbram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II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64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540000" y="2659199"/>
            <a:ext cx="3563510" cy="3240000"/>
            <a:chOff x="323850" y="1052513"/>
            <a:chExt cx="5257799" cy="4537075"/>
          </a:xfrm>
        </p:grpSpPr>
        <p:pic>
          <p:nvPicPr>
            <p:cNvPr id="25607" name="Picture 19" descr="P210006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052513"/>
              <a:ext cx="5257799" cy="453707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08" name="Line 21"/>
            <p:cNvSpPr>
              <a:spLocks noChangeShapeType="1"/>
            </p:cNvSpPr>
            <p:nvPr/>
          </p:nvSpPr>
          <p:spPr bwMode="auto">
            <a:xfrm>
              <a:off x="1258888" y="5589588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09" name="Line 22"/>
            <p:cNvSpPr>
              <a:spLocks noChangeShapeType="1"/>
            </p:cNvSpPr>
            <p:nvPr/>
          </p:nvSpPr>
          <p:spPr bwMode="auto">
            <a:xfrm flipV="1">
              <a:off x="1331913" y="4005263"/>
              <a:ext cx="0" cy="158432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10" name="Line 23"/>
            <p:cNvSpPr>
              <a:spLocks noChangeShapeType="1"/>
            </p:cNvSpPr>
            <p:nvPr/>
          </p:nvSpPr>
          <p:spPr bwMode="auto">
            <a:xfrm flipH="1" flipV="1">
              <a:off x="1042988" y="3573463"/>
              <a:ext cx="288925" cy="4318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11" name="Line 24"/>
            <p:cNvSpPr>
              <a:spLocks noChangeShapeType="1"/>
            </p:cNvSpPr>
            <p:nvPr/>
          </p:nvSpPr>
          <p:spPr bwMode="auto">
            <a:xfrm flipV="1">
              <a:off x="1042988" y="3500438"/>
              <a:ext cx="2736850" cy="7302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12" name="Line 25"/>
            <p:cNvSpPr>
              <a:spLocks noChangeShapeType="1"/>
            </p:cNvSpPr>
            <p:nvPr/>
          </p:nvSpPr>
          <p:spPr bwMode="auto">
            <a:xfrm flipH="1" flipV="1">
              <a:off x="3708400" y="3141663"/>
              <a:ext cx="215900" cy="35877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13" name="Line 26"/>
            <p:cNvSpPr>
              <a:spLocks noChangeShapeType="1"/>
            </p:cNvSpPr>
            <p:nvPr/>
          </p:nvSpPr>
          <p:spPr bwMode="auto">
            <a:xfrm flipV="1">
              <a:off x="3708400" y="3068638"/>
              <a:ext cx="287338" cy="7302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14" name="Line 27"/>
            <p:cNvSpPr>
              <a:spLocks noChangeShapeType="1"/>
            </p:cNvSpPr>
            <p:nvPr/>
          </p:nvSpPr>
          <p:spPr bwMode="auto">
            <a:xfrm>
              <a:off x="3995738" y="3068638"/>
              <a:ext cx="792162" cy="7302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15" name="Line 28"/>
            <p:cNvSpPr>
              <a:spLocks noChangeShapeType="1"/>
            </p:cNvSpPr>
            <p:nvPr/>
          </p:nvSpPr>
          <p:spPr bwMode="auto">
            <a:xfrm>
              <a:off x="4787900" y="3141663"/>
              <a:ext cx="288925" cy="35877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16" name="Line 29"/>
            <p:cNvSpPr>
              <a:spLocks noChangeShapeType="1"/>
            </p:cNvSpPr>
            <p:nvPr/>
          </p:nvSpPr>
          <p:spPr bwMode="auto">
            <a:xfrm>
              <a:off x="5076825" y="3500438"/>
              <a:ext cx="287338" cy="208915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17" name="Oval 30"/>
            <p:cNvSpPr>
              <a:spLocks noChangeArrowheads="1"/>
            </p:cNvSpPr>
            <p:nvPr/>
          </p:nvSpPr>
          <p:spPr bwMode="auto">
            <a:xfrm>
              <a:off x="4427538" y="4724400"/>
              <a:ext cx="865187" cy="72072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18" name="Text Box 31"/>
            <p:cNvSpPr txBox="1">
              <a:spLocks noChangeArrowheads="1"/>
            </p:cNvSpPr>
            <p:nvPr/>
          </p:nvSpPr>
          <p:spPr bwMode="auto">
            <a:xfrm>
              <a:off x="4500562" y="3912725"/>
              <a:ext cx="986774" cy="465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 dirty="0">
                  <a:solidFill>
                    <a:srgbClr val="FF0000"/>
                  </a:solidFill>
                </a:rPr>
                <a:t>ČDV</a:t>
              </a:r>
            </a:p>
          </p:txBody>
        </p:sp>
        <p:sp>
          <p:nvSpPr>
            <p:cNvPr id="25619" name="Line 32"/>
            <p:cNvSpPr>
              <a:spLocks noChangeShapeType="1"/>
            </p:cNvSpPr>
            <p:nvPr/>
          </p:nvSpPr>
          <p:spPr bwMode="auto">
            <a:xfrm>
              <a:off x="4859338" y="4292600"/>
              <a:ext cx="144462" cy="431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20" name="Rectangle 33"/>
            <p:cNvSpPr>
              <a:spLocks noChangeArrowheads="1"/>
            </p:cNvSpPr>
            <p:nvPr/>
          </p:nvSpPr>
          <p:spPr bwMode="auto">
            <a:xfrm>
              <a:off x="1403350" y="2492375"/>
              <a:ext cx="73025" cy="730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21" name="Text Box 34"/>
            <p:cNvSpPr txBox="1">
              <a:spLocks noChangeArrowheads="1"/>
            </p:cNvSpPr>
            <p:nvPr/>
          </p:nvSpPr>
          <p:spPr bwMode="auto">
            <a:xfrm>
              <a:off x="468315" y="2029655"/>
              <a:ext cx="1481077" cy="426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 dirty="0">
                  <a:solidFill>
                    <a:srgbClr val="FF0000"/>
                  </a:solidFill>
                </a:rPr>
                <a:t>JÁMA  9</a:t>
              </a:r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Další lokality čištění důlních vod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40000" y="1468870"/>
            <a:ext cx="403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432000" eaLnBrk="1" hangingPunct="1">
              <a:spcBef>
                <a:spcPts val="0"/>
              </a:spcBef>
              <a:spcAft>
                <a:spcPts val="600"/>
              </a:spcAft>
            </a:pPr>
            <a:r>
              <a:rPr lang="cs-CZ" altLang="cs-CZ" sz="1800" dirty="0" smtClean="0">
                <a:cs typeface="+mn-cs"/>
              </a:rPr>
              <a:t>A. Okrouhlá Radouň (</a:t>
            </a:r>
            <a:r>
              <a:rPr lang="cs-CZ" altLang="cs-CZ" sz="1800" dirty="0" err="1" smtClean="0">
                <a:cs typeface="+mn-cs"/>
              </a:rPr>
              <a:t>Ra</a:t>
            </a:r>
            <a:r>
              <a:rPr lang="cs-CZ" altLang="cs-CZ" sz="1800" dirty="0" smtClean="0">
                <a:cs typeface="+mn-cs"/>
              </a:rPr>
              <a:t>, U)</a:t>
            </a:r>
            <a:endParaRPr lang="en-US" altLang="cs-CZ" sz="1800" dirty="0">
              <a:cs typeface="+mn-cs"/>
            </a:endParaRPr>
          </a:p>
          <a:p>
            <a:pPr marL="342900" indent="-342900" defTabSz="432000" eaLnBrk="1" hangingPunct="1">
              <a:spcBef>
                <a:spcPts val="0"/>
              </a:spcBef>
              <a:spcAft>
                <a:spcPts val="600"/>
              </a:spcAft>
            </a:pPr>
            <a:r>
              <a:rPr lang="cs-CZ" altLang="cs-CZ" sz="1800" dirty="0" smtClean="0">
                <a:cs typeface="+mn-cs"/>
              </a:rPr>
              <a:t>B. Horní Slavkov (</a:t>
            </a:r>
            <a:r>
              <a:rPr lang="cs-CZ" altLang="cs-CZ" sz="1800" dirty="0" err="1"/>
              <a:t>Ra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Mn</a:t>
            </a:r>
            <a:r>
              <a:rPr lang="cs-CZ" altLang="cs-CZ" sz="1800" dirty="0"/>
              <a:t>, </a:t>
            </a:r>
            <a:r>
              <a:rPr lang="cs-CZ" altLang="cs-CZ" sz="1800" dirty="0" smtClean="0"/>
              <a:t>SO</a:t>
            </a:r>
            <a:r>
              <a:rPr lang="cs-CZ" altLang="cs-CZ" sz="1800" baseline="-25000" dirty="0" smtClean="0"/>
              <a:t>4</a:t>
            </a:r>
            <a:r>
              <a:rPr lang="cs-CZ" altLang="cs-CZ" sz="1800" dirty="0"/>
              <a:t>)</a:t>
            </a:r>
            <a:endParaRPr lang="en-US" altLang="cs-CZ" sz="1800" dirty="0">
              <a:cs typeface="+mn-cs"/>
            </a:endParaRPr>
          </a:p>
          <a:p>
            <a:pPr marL="342900" indent="-342900" defTabSz="432000" eaLnBrk="1" hangingPunct="1">
              <a:spcBef>
                <a:spcPts val="0"/>
              </a:spcBef>
              <a:spcAft>
                <a:spcPts val="600"/>
              </a:spcAft>
            </a:pPr>
            <a:r>
              <a:rPr lang="cs-CZ" altLang="cs-CZ" sz="1800" dirty="0" smtClean="0">
                <a:cs typeface="+mn-cs"/>
              </a:rPr>
              <a:t>C. Zadní Chodov (</a:t>
            </a:r>
            <a:r>
              <a:rPr lang="cs-CZ" altLang="cs-CZ" sz="1800" dirty="0" err="1" smtClean="0">
                <a:cs typeface="+mn-cs"/>
              </a:rPr>
              <a:t>Ra</a:t>
            </a:r>
            <a:r>
              <a:rPr lang="cs-CZ" altLang="cs-CZ" sz="1800" dirty="0" smtClean="0">
                <a:cs typeface="+mn-cs"/>
              </a:rPr>
              <a:t>, U; mokřad)</a:t>
            </a:r>
            <a:endParaRPr lang="cs-CZ" altLang="cs-CZ" sz="1800" dirty="0">
              <a:cs typeface="+mn-cs"/>
            </a:endParaRPr>
          </a:p>
        </p:txBody>
      </p:sp>
      <p:pic>
        <p:nvPicPr>
          <p:cNvPr id="21" name="Picture 13" descr="CDV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512" y="4712097"/>
            <a:ext cx="3222000" cy="118710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Skupina 22"/>
          <p:cNvGrpSpPr>
            <a:grpSpLocks noChangeAspect="1"/>
          </p:cNvGrpSpPr>
          <p:nvPr/>
        </p:nvGrpSpPr>
        <p:grpSpPr>
          <a:xfrm>
            <a:off x="5176512" y="1334436"/>
            <a:ext cx="3221985" cy="3240000"/>
            <a:chOff x="395288" y="908050"/>
            <a:chExt cx="4752975" cy="4887913"/>
          </a:xfrm>
        </p:grpSpPr>
        <p:pic>
          <p:nvPicPr>
            <p:cNvPr id="24" name="Picture 6" descr="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908050"/>
              <a:ext cx="4752975" cy="4887913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10"/>
            <p:cNvSpPr>
              <a:spLocks noChangeArrowheads="1"/>
            </p:cNvSpPr>
            <p:nvPr/>
          </p:nvSpPr>
          <p:spPr bwMode="auto">
            <a:xfrm>
              <a:off x="2771775" y="4724400"/>
              <a:ext cx="720725" cy="7207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4103510" y="2659199"/>
            <a:ext cx="407165" cy="36004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  <a:buSzTx/>
              <a:buFontTx/>
              <a:buNone/>
              <a:tabLst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4769347" y="1334436"/>
            <a:ext cx="407165" cy="36004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  <a:buSzTx/>
              <a:buFontTx/>
              <a:buNone/>
              <a:tabLst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4769347" y="4712097"/>
            <a:ext cx="407165" cy="36004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  <a:buSzTx/>
              <a:buFontTx/>
              <a:buNone/>
              <a:tabLst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248330" y="3140968"/>
            <a:ext cx="781829" cy="30469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  <a:buSzTx/>
              <a:buFontTx/>
              <a:buNone/>
              <a:tabLst/>
            </a:pP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Mokřad</a:t>
            </a:r>
          </a:p>
        </p:txBody>
      </p:sp>
    </p:spTree>
    <p:extLst>
      <p:ext uri="{BB962C8B-B14F-4D97-AF65-F5344CB8AC3E}">
        <p14:creationId xmlns:p14="http://schemas.microsoft.com/office/powerpoint/2010/main" val="60948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ovéPole 5"/>
          <p:cNvSpPr txBox="1">
            <a:spLocks noChangeArrowheads="1"/>
          </p:cNvSpPr>
          <p:nvPr/>
        </p:nvSpPr>
        <p:spPr bwMode="auto">
          <a:xfrm>
            <a:off x="611188" y="981075"/>
            <a:ext cx="403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530700"/>
              </p:ext>
            </p:extLst>
          </p:nvPr>
        </p:nvGraphicFramePr>
        <p:xfrm>
          <a:off x="4499994" y="1628800"/>
          <a:ext cx="4815191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Document" r:id="rId4" imgW="6255537" imgH="5640649" progId="Word.Document.8">
                  <p:embed/>
                </p:oleObj>
              </mc:Choice>
              <mc:Fallback>
                <p:oleObj name="Document" r:id="rId4" imgW="6255537" imgH="5640649" progId="Word.Document.8">
                  <p:embed/>
                  <p:pic>
                    <p:nvPicPr>
                      <p:cNvPr id="542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4" y="1628800"/>
                        <a:ext cx="4815191" cy="4536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4"/>
          <p:cNvPicPr>
            <a:picLocks noChangeAspect="1"/>
          </p:cNvPicPr>
          <p:nvPr/>
        </p:nvPicPr>
        <p:blipFill rotWithShape="1">
          <a:blip r:embed="rId6"/>
          <a:srcRect t="18830"/>
          <a:stretch/>
        </p:blipFill>
        <p:spPr bwMode="auto">
          <a:xfrm>
            <a:off x="611188" y="4005064"/>
            <a:ext cx="4032250" cy="1905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9" name="Obrázek 5"/>
          <p:cNvPicPr>
            <a:picLocks noChangeAspect="1"/>
          </p:cNvPicPr>
          <p:nvPr/>
        </p:nvPicPr>
        <p:blipFill rotWithShape="1">
          <a:blip r:embed="rId7"/>
          <a:srcRect t="20198"/>
          <a:stretch/>
        </p:blipFill>
        <p:spPr bwMode="auto">
          <a:xfrm>
            <a:off x="611188" y="1988840"/>
            <a:ext cx="4032250" cy="1905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Odvaly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40000" y="1124746"/>
            <a:ext cx="7221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432000" eaLnBrk="1" hangingPunct="1">
              <a:spcBef>
                <a:spcPts val="1200"/>
              </a:spcBef>
            </a:pPr>
            <a:r>
              <a:rPr lang="cs-CZ" altLang="cs-CZ" sz="1800" dirty="0">
                <a:cs typeface="+mn-cs"/>
              </a:rPr>
              <a:t>28 milionů tun vytěžené hlušiny je uloženo v mnoha povrchových haldách v okolí Příbrami</a:t>
            </a:r>
            <a:r>
              <a:rPr lang="en-US" altLang="cs-CZ" sz="1800" dirty="0"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5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53281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Koncepce likvidace odvalů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0000" y="1268760"/>
            <a:ext cx="8208464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defTabSz="432000" eaLnBrk="1" hangingPunct="1">
              <a:spcBef>
                <a:spcPts val="300"/>
              </a:spcBef>
            </a:pPr>
            <a:r>
              <a:rPr lang="cs-CZ" altLang="cs-CZ" sz="1800" dirty="0" smtClean="0">
                <a:cs typeface="+mn-cs"/>
              </a:rPr>
              <a:t>Z </a:t>
            </a:r>
            <a:r>
              <a:rPr lang="cs-CZ" altLang="cs-CZ" sz="1800" dirty="0">
                <a:cs typeface="+mn-cs"/>
              </a:rPr>
              <a:t>důvodu vyšších obsahů radionuklidů je nutný systematický monitoring odvalů</a:t>
            </a:r>
            <a:r>
              <a:rPr lang="en-US" altLang="cs-CZ" sz="1800" dirty="0">
                <a:cs typeface="+mn-cs"/>
              </a:rPr>
              <a:t>.</a:t>
            </a:r>
            <a:r>
              <a:rPr lang="cs-CZ" altLang="cs-CZ" sz="1800" dirty="0">
                <a:cs typeface="+mn-cs"/>
              </a:rPr>
              <a:t> </a:t>
            </a:r>
            <a:r>
              <a:rPr lang="cs-CZ" altLang="cs-CZ" sz="1800" dirty="0" smtClean="0">
                <a:cs typeface="+mn-cs"/>
              </a:rPr>
              <a:t>Činnost </a:t>
            </a:r>
            <a:r>
              <a:rPr lang="cs-CZ" altLang="cs-CZ" sz="1800" dirty="0">
                <a:cs typeface="+mn-cs"/>
              </a:rPr>
              <a:t>je pod dohledem SÚJB</a:t>
            </a:r>
            <a:r>
              <a:rPr lang="cs-CZ" altLang="cs-CZ" sz="1800" dirty="0" smtClean="0">
                <a:cs typeface="+mn-cs"/>
              </a:rPr>
              <a:t>.</a:t>
            </a:r>
          </a:p>
          <a:p>
            <a:pPr marL="342900" indent="-342900" algn="just" defTabSz="432000" eaLnBrk="1" hangingPunct="1">
              <a:spcBef>
                <a:spcPts val="300"/>
              </a:spcBef>
            </a:pPr>
            <a:r>
              <a:rPr lang="cs-CZ" altLang="cs-CZ" sz="1800" dirty="0" smtClean="0">
                <a:cs typeface="+mn-cs"/>
              </a:rPr>
              <a:t>Zpracována předběžná studie proveditelnosti – „Nová koncepce likvidace odvalů na uranovém ložisku Příbram.</a:t>
            </a:r>
          </a:p>
          <a:p>
            <a:pPr marL="342900" indent="-342900" algn="just" defTabSz="432000" eaLnBrk="1" hangingPunct="1">
              <a:spcBef>
                <a:spcPts val="300"/>
              </a:spcBef>
            </a:pPr>
            <a:r>
              <a:rPr lang="cs-CZ" altLang="cs-CZ" sz="1800" dirty="0" smtClean="0">
                <a:cs typeface="+mn-cs"/>
              </a:rPr>
              <a:t>Přemístění 10 největších odvalů na jednu </a:t>
            </a:r>
            <a:r>
              <a:rPr lang="cs-CZ" altLang="cs-CZ" sz="1800" dirty="0" err="1" smtClean="0">
                <a:cs typeface="+mn-cs"/>
              </a:rPr>
              <a:t>deponii</a:t>
            </a:r>
            <a:r>
              <a:rPr lang="cs-CZ" altLang="cs-CZ" sz="1800" dirty="0" smtClean="0">
                <a:cs typeface="+mn-cs"/>
              </a:rPr>
              <a:t>, zbavení kovů ( až 30 t U, polymetalické rudy).</a:t>
            </a:r>
          </a:p>
          <a:p>
            <a:pPr marL="342900" indent="-342900" algn="just" defTabSz="432000" eaLnBrk="1" hangingPunct="1">
              <a:spcBef>
                <a:spcPts val="300"/>
              </a:spcBef>
            </a:pPr>
            <a:r>
              <a:rPr lang="cs-CZ" altLang="cs-CZ" sz="1800" dirty="0" smtClean="0">
                <a:cs typeface="+mn-cs"/>
              </a:rPr>
              <a:t>Produkce kamenné drtě – až 1,5 násobek roční produkce kameniva v ČR.</a:t>
            </a:r>
          </a:p>
          <a:p>
            <a:pPr marL="342900" indent="-342900" algn="just" defTabSz="432000" eaLnBrk="1" hangingPunct="1">
              <a:spcBef>
                <a:spcPts val="300"/>
              </a:spcBef>
            </a:pPr>
            <a:r>
              <a:rPr lang="cs-CZ" altLang="cs-CZ" sz="1800" dirty="0" smtClean="0">
                <a:cs typeface="+mn-cs"/>
              </a:rPr>
              <a:t>Začátek 2023, doba trvání 27 let.</a:t>
            </a:r>
            <a:endParaRPr lang="cs-CZ" altLang="cs-CZ" sz="1800" dirty="0">
              <a:cs typeface="+mn-cs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06" y="3730973"/>
            <a:ext cx="4967451" cy="217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2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540002" y="612775"/>
            <a:ext cx="7115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defPPr>
              <a:defRPr lang="cs-CZ"/>
            </a:defPPr>
            <a:lvl1pPr eaLnBrk="1" hangingPunct="1">
              <a:buFontTx/>
              <a:buNone/>
              <a:defRPr b="0">
                <a:solidFill>
                  <a:srgbClr val="42973E"/>
                </a:solidFill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cs typeface="+mn-c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9pPr>
          </a:lstStyle>
          <a:p>
            <a:r>
              <a:rPr lang="cs-CZ" sz="3200" b="1" dirty="0"/>
              <a:t>Organizační jednotky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18418" r="526" b="3268"/>
          <a:stretch/>
        </p:blipFill>
        <p:spPr bwMode="auto">
          <a:xfrm>
            <a:off x="1279376" y="1812551"/>
            <a:ext cx="6768000" cy="37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5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10" descr="0__IMG_639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852441"/>
            <a:ext cx="7084995" cy="3800174"/>
          </a:xfrm>
          <a:ln w="2857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813645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Sanace a rekultivace starých ekologických zátěží na lokalitě Mydlovary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pic>
        <p:nvPicPr>
          <p:cNvPr id="12" name="Picture 10" descr="0__IMG_639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3950" y="1848601"/>
            <a:ext cx="7084995" cy="3800174"/>
          </a:xfrm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0659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1560" y="2732729"/>
            <a:ext cx="79208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spcBef>
                <a:spcPct val="50000"/>
              </a:spcBef>
              <a:defRPr sz="3600">
                <a:solidFill>
                  <a:srgbClr val="42973E"/>
                </a:solidFill>
                <a:latin typeface="+mj-lt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marL="742950" indent="-742950">
              <a:buFont typeface="+mj-lt"/>
              <a:buAutoNum type="arabicPeriod" startAt="5"/>
            </a:pPr>
            <a:r>
              <a:rPr lang="cs-CZ" altLang="cs-CZ" b="1" dirty="0"/>
              <a:t>Odštěpný závod GEAM Dolní Rožínka</a:t>
            </a:r>
          </a:p>
        </p:txBody>
      </p:sp>
    </p:spTree>
    <p:extLst>
      <p:ext uri="{BB962C8B-B14F-4D97-AF65-F5344CB8AC3E}">
        <p14:creationId xmlns:p14="http://schemas.microsoft.com/office/powerpoint/2010/main" val="323275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Uranové rudy – důl Rožná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0001" y="1800000"/>
            <a:ext cx="5040112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1" indent="-342900" defTabSz="4320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1800" dirty="0" smtClean="0">
                <a:cs typeface="+mn-cs"/>
              </a:rPr>
              <a:t>Poslední </a:t>
            </a:r>
            <a:r>
              <a:rPr lang="cs-CZ" altLang="cs-CZ" sz="1800" dirty="0">
                <a:cs typeface="+mn-cs"/>
              </a:rPr>
              <a:t>důl v EU, těžba uranu 1957-2016.</a:t>
            </a:r>
          </a:p>
          <a:p>
            <a:pPr marL="342900" lvl="1" indent="-342900" defTabSz="4320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cs typeface="+mn-cs"/>
              </a:rPr>
              <a:t>11 jam, 509 km důlních chodeb, hloubka až </a:t>
            </a:r>
            <a:r>
              <a:rPr lang="cs-CZ" altLang="cs-CZ" sz="1800" dirty="0" smtClean="0">
                <a:cs typeface="+mn-cs"/>
              </a:rPr>
              <a:t>1 200 m</a:t>
            </a:r>
            <a:r>
              <a:rPr lang="cs-CZ" altLang="cs-CZ" sz="1800" dirty="0">
                <a:cs typeface="+mn-cs"/>
              </a:rPr>
              <a:t>.</a:t>
            </a:r>
          </a:p>
          <a:p>
            <a:pPr marL="342900" lvl="1" indent="-342900" defTabSz="4320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cs typeface="+mn-cs"/>
              </a:rPr>
              <a:t>Vytěženo 17 mil. t rudniny, z toho 20 220 t U.</a:t>
            </a:r>
          </a:p>
          <a:p>
            <a:pPr marL="342900" lvl="1" indent="-342900" defTabSz="4320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cs typeface="+mn-cs"/>
              </a:rPr>
              <a:t>Hornina na bázi amfiboliticko-biotitické ruly, uranové minerály smolinec, uraninit a </a:t>
            </a:r>
            <a:r>
              <a:rPr lang="cs-CZ" altLang="cs-CZ" sz="1800" dirty="0" err="1">
                <a:cs typeface="+mn-cs"/>
              </a:rPr>
              <a:t>coffinit</a:t>
            </a:r>
            <a:r>
              <a:rPr lang="cs-CZ" altLang="cs-CZ" sz="1800" dirty="0">
                <a:cs typeface="+mn-cs"/>
              </a:rPr>
              <a:t>.</a:t>
            </a:r>
          </a:p>
          <a:p>
            <a:pPr marL="342900" lvl="1" indent="-342900" defTabSz="4320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cs typeface="+mn-cs"/>
              </a:rPr>
              <a:t>Od roku 1968 v provozu CHÚ a 2 odkaliště.</a:t>
            </a:r>
          </a:p>
          <a:p>
            <a:pPr marL="342900" lvl="1" indent="-342900" defTabSz="4320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cs typeface="+mn-cs"/>
              </a:rPr>
              <a:t>Od ledna 2017 zahájena likvidace podzemí.</a:t>
            </a:r>
          </a:p>
          <a:p>
            <a:pPr marL="342900" lvl="1" indent="-342900" defTabSz="4320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cs typeface="+mn-cs"/>
              </a:rPr>
              <a:t>Čerpání a čištění důlních vod v rámci hornické činnosti.</a:t>
            </a:r>
          </a:p>
          <a:p>
            <a:pPr marL="342900" lvl="1" indent="-342900" defTabSz="4320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cs typeface="+mn-cs"/>
              </a:rPr>
              <a:t>Čištění volných </a:t>
            </a:r>
            <a:r>
              <a:rPr lang="cs-CZ" altLang="cs-CZ" sz="1800" dirty="0" err="1">
                <a:cs typeface="+mn-cs"/>
              </a:rPr>
              <a:t>odkalištních</a:t>
            </a:r>
            <a:r>
              <a:rPr lang="cs-CZ" altLang="cs-CZ" sz="1800" dirty="0">
                <a:cs typeface="+mn-cs"/>
              </a:rPr>
              <a:t> vod.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/>
          <a:stretch/>
        </p:blipFill>
        <p:spPr>
          <a:xfrm>
            <a:off x="5545068" y="1412776"/>
            <a:ext cx="3201626" cy="422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Uranové rudy - další lokality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0000" y="1556792"/>
            <a:ext cx="8604000" cy="257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432000" eaLnBrk="1" hangingPunct="1">
              <a:spcBef>
                <a:spcPts val="600"/>
              </a:spcBef>
            </a:pPr>
            <a:r>
              <a:rPr lang="cs-CZ" altLang="cs-CZ" sz="1800" dirty="0" smtClean="0">
                <a:cs typeface="+mn-cs"/>
              </a:rPr>
              <a:t>Licoměřice (Chrudim, A) – těžba uranu 1968-1982, 1977-1985 povrchové a podzemní biologické loužení důlní vodou s aerobními bakteriemi, 383,3 t U.</a:t>
            </a:r>
            <a:endParaRPr lang="cs-CZ" altLang="cs-CZ" sz="1800" dirty="0">
              <a:cs typeface="+mn-cs"/>
            </a:endParaRPr>
          </a:p>
          <a:p>
            <a:pPr marL="342900" indent="-342900" defTabSz="432000" eaLnBrk="1" hangingPunct="1">
              <a:spcBef>
                <a:spcPts val="600"/>
              </a:spcBef>
            </a:pPr>
            <a:r>
              <a:rPr lang="cs-CZ" altLang="cs-CZ" sz="1800" dirty="0" smtClean="0">
                <a:cs typeface="+mn-cs"/>
              </a:rPr>
              <a:t>Brzkov (Jihlava a </a:t>
            </a:r>
            <a:r>
              <a:rPr lang="cs-CZ" altLang="cs-CZ" sz="1800" dirty="0" err="1" smtClean="0">
                <a:cs typeface="+mn-cs"/>
              </a:rPr>
              <a:t>Havl</a:t>
            </a:r>
            <a:r>
              <a:rPr lang="cs-CZ" altLang="cs-CZ" sz="1800" dirty="0" smtClean="0">
                <a:cs typeface="+mn-cs"/>
              </a:rPr>
              <a:t>. Brod, B) - těžba v rámci průzkumu ložiska 1988-1990, </a:t>
            </a:r>
            <a:r>
              <a:rPr lang="en-US" altLang="cs-CZ" sz="1800" dirty="0" smtClean="0">
                <a:cs typeface="+mn-cs"/>
              </a:rPr>
              <a:t/>
            </a:r>
            <a:br>
              <a:rPr lang="en-US" altLang="cs-CZ" sz="1800" dirty="0" smtClean="0">
                <a:cs typeface="+mn-cs"/>
              </a:rPr>
            </a:br>
            <a:r>
              <a:rPr lang="cs-CZ" altLang="cs-CZ" sz="1800" dirty="0" smtClean="0">
                <a:cs typeface="+mn-cs"/>
              </a:rPr>
              <a:t>vytěženo celkem 65,3 t U.</a:t>
            </a:r>
          </a:p>
          <a:p>
            <a:pPr marL="342900" indent="-342900" defTabSz="432000" eaLnBrk="1" hangingPunct="1">
              <a:spcBef>
                <a:spcPts val="600"/>
              </a:spcBef>
            </a:pPr>
            <a:r>
              <a:rPr lang="cs-CZ" altLang="cs-CZ" sz="1800" dirty="0"/>
              <a:t>Olší </a:t>
            </a:r>
            <a:r>
              <a:rPr lang="cs-CZ" altLang="cs-CZ" sz="1800" dirty="0" smtClean="0"/>
              <a:t>(Brno-venkov) - těžba </a:t>
            </a:r>
            <a:r>
              <a:rPr lang="cs-CZ" altLang="cs-CZ" sz="1800" dirty="0"/>
              <a:t>uranu 1959-1989, </a:t>
            </a:r>
            <a:r>
              <a:rPr lang="cs-CZ" altLang="cs-CZ" sz="1800" dirty="0" smtClean="0"/>
              <a:t>vytěženo </a:t>
            </a:r>
            <a:r>
              <a:rPr lang="cs-CZ" altLang="cs-CZ" sz="1800" dirty="0"/>
              <a:t>2 922,2 t U</a:t>
            </a:r>
            <a:r>
              <a:rPr lang="cs-CZ" altLang="cs-CZ" sz="1800" dirty="0" smtClean="0"/>
              <a:t>.</a:t>
            </a:r>
          </a:p>
          <a:p>
            <a:pPr marL="342900" indent="-342900" defTabSz="432000" eaLnBrk="1" hangingPunct="1">
              <a:spcBef>
                <a:spcPts val="600"/>
              </a:spcBef>
            </a:pPr>
            <a:r>
              <a:rPr lang="cs-CZ" altLang="cs-CZ" sz="1800" dirty="0"/>
              <a:t>Pucov </a:t>
            </a:r>
            <a:r>
              <a:rPr lang="cs-CZ" altLang="cs-CZ" sz="1800" dirty="0" smtClean="0"/>
              <a:t>(Třebíč, C) - těžba </a:t>
            </a:r>
            <a:r>
              <a:rPr lang="cs-CZ" altLang="cs-CZ" sz="1800" dirty="0"/>
              <a:t>v rámci průzkumu ložiska 1963-1967 a </a:t>
            </a:r>
            <a:r>
              <a:rPr lang="cs-CZ" altLang="cs-CZ" sz="1800" dirty="0" smtClean="0"/>
              <a:t>1974-1991, vytěženo 311,2 t U.</a:t>
            </a:r>
            <a:endParaRPr lang="cs-CZ" altLang="cs-CZ" sz="1800" dirty="0"/>
          </a:p>
          <a:p>
            <a:pPr marL="342900" indent="-342900" defTabSz="432000" eaLnBrk="1" hangingPunct="1">
              <a:spcBef>
                <a:spcPts val="300"/>
              </a:spcBef>
            </a:pPr>
            <a:endParaRPr lang="cs-CZ" altLang="cs-CZ" sz="1800" dirty="0">
              <a:cs typeface="+mn-c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51" y="3942184"/>
            <a:ext cx="3101969" cy="18722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" y="3942184"/>
            <a:ext cx="2933982" cy="187220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18" y="3942184"/>
            <a:ext cx="2732640" cy="186791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807121" y="3954412"/>
            <a:ext cx="288032" cy="36001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  <a:buSzTx/>
              <a:buFontTx/>
              <a:buNone/>
              <a:tabLst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941688" y="3954412"/>
            <a:ext cx="288032" cy="36001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  <a:buSzTx/>
              <a:buFontTx/>
              <a:buNone/>
              <a:tabLst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674688" y="5461077"/>
            <a:ext cx="288032" cy="36001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  <a:buSzTx/>
              <a:buFontTx/>
              <a:buNone/>
              <a:tabLst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8259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Chemická úpravna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0000" y="1556792"/>
            <a:ext cx="7776416" cy="25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32000" eaLnBrk="1" hangingPunct="1">
              <a:spcBef>
                <a:spcPts val="300"/>
              </a:spcBef>
              <a:buNone/>
            </a:pPr>
            <a:r>
              <a:rPr lang="cs-CZ" altLang="cs-CZ" sz="1800" dirty="0" smtClean="0">
                <a:cs typeface="+mn-cs"/>
              </a:rPr>
              <a:t>Od r. 1968 úprava </a:t>
            </a:r>
            <a:r>
              <a:rPr lang="cs-CZ" altLang="cs-CZ" sz="1800" dirty="0">
                <a:cs typeface="+mn-cs"/>
              </a:rPr>
              <a:t>rudy z dolů Rožná I, Rožná II a Olší</a:t>
            </a:r>
          </a:p>
          <a:p>
            <a:pPr defTabSz="432000" eaLnBrk="1" hangingPunct="1">
              <a:spcBef>
                <a:spcPts val="300"/>
              </a:spcBef>
              <a:buNone/>
            </a:pPr>
            <a:r>
              <a:rPr lang="cs-CZ" altLang="cs-CZ" sz="1800" dirty="0" smtClean="0">
                <a:cs typeface="+mn-cs"/>
              </a:rPr>
              <a:t>Proces: </a:t>
            </a:r>
            <a:endParaRPr lang="cs-CZ" altLang="cs-CZ" sz="1800" dirty="0">
              <a:cs typeface="+mn-cs"/>
            </a:endParaRPr>
          </a:p>
          <a:p>
            <a:pPr marL="1028700" lvl="1" defTabSz="43200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cs typeface="+mn-cs"/>
              </a:rPr>
              <a:t>doprava, </a:t>
            </a:r>
            <a:r>
              <a:rPr lang="cs-CZ" altLang="cs-CZ" sz="1800" dirty="0" smtClean="0">
                <a:cs typeface="+mn-cs"/>
              </a:rPr>
              <a:t>mletí, třídění, zahuštění – hustota 1 100 až 1 500 g.l</a:t>
            </a:r>
            <a:r>
              <a:rPr lang="cs-CZ" altLang="cs-CZ" sz="1800" baseline="30000" dirty="0" smtClean="0">
                <a:cs typeface="+mn-cs"/>
              </a:rPr>
              <a:t>-1</a:t>
            </a:r>
            <a:r>
              <a:rPr lang="cs-CZ" altLang="cs-CZ" sz="1800" dirty="0" smtClean="0">
                <a:cs typeface="+mn-cs"/>
              </a:rPr>
              <a:t>;</a:t>
            </a:r>
          </a:p>
          <a:p>
            <a:pPr marL="1028700" lvl="1" defTabSz="43200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altLang="cs-CZ" sz="1800" dirty="0" smtClean="0">
                <a:cs typeface="+mn-cs"/>
              </a:rPr>
              <a:t>alkalické loužení - </a:t>
            </a:r>
            <a:r>
              <a:rPr lang="cs-CZ" altLang="cs-CZ" sz="1800" dirty="0" err="1" smtClean="0">
                <a:cs typeface="+mn-cs"/>
              </a:rPr>
              <a:t>loužící</a:t>
            </a:r>
            <a:r>
              <a:rPr lang="cs-CZ" altLang="cs-CZ" sz="1800" dirty="0" smtClean="0">
                <a:cs typeface="+mn-cs"/>
              </a:rPr>
              <a:t> </a:t>
            </a:r>
            <a:r>
              <a:rPr lang="cs-CZ" altLang="cs-CZ" sz="1800" dirty="0">
                <a:cs typeface="+mn-cs"/>
              </a:rPr>
              <a:t>činidlo Na</a:t>
            </a:r>
            <a:r>
              <a:rPr lang="cs-CZ" altLang="cs-CZ" sz="1800" baseline="-25000" dirty="0">
                <a:cs typeface="+mn-cs"/>
              </a:rPr>
              <a:t>2</a:t>
            </a:r>
            <a:r>
              <a:rPr lang="cs-CZ" altLang="cs-CZ" sz="1800" dirty="0">
                <a:cs typeface="+mn-cs"/>
              </a:rPr>
              <a:t>CO</a:t>
            </a:r>
            <a:r>
              <a:rPr lang="cs-CZ" altLang="cs-CZ" sz="1800" baseline="-25000" dirty="0">
                <a:cs typeface="+mn-cs"/>
              </a:rPr>
              <a:t>3</a:t>
            </a:r>
            <a:r>
              <a:rPr lang="cs-CZ" altLang="cs-CZ" sz="1800" dirty="0">
                <a:cs typeface="+mn-cs"/>
              </a:rPr>
              <a:t>;</a:t>
            </a:r>
          </a:p>
          <a:p>
            <a:pPr marL="1028700" lvl="1" defTabSz="43200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cs typeface="+mn-cs"/>
              </a:rPr>
              <a:t>sorpce </a:t>
            </a:r>
            <a:r>
              <a:rPr lang="cs-CZ" altLang="cs-CZ" sz="1800" dirty="0" err="1">
                <a:cs typeface="+mn-cs"/>
              </a:rPr>
              <a:t>vylouženého</a:t>
            </a:r>
            <a:r>
              <a:rPr lang="cs-CZ" altLang="cs-CZ" sz="1800" dirty="0">
                <a:cs typeface="+mn-cs"/>
              </a:rPr>
              <a:t> U na iontoměničích (</a:t>
            </a:r>
            <a:r>
              <a:rPr lang="cs-CZ" altLang="cs-CZ" sz="1800" dirty="0" err="1">
                <a:cs typeface="+mn-cs"/>
              </a:rPr>
              <a:t>anex</a:t>
            </a:r>
            <a:r>
              <a:rPr lang="cs-CZ" altLang="cs-CZ" sz="1800" dirty="0" smtClean="0">
                <a:cs typeface="+mn-cs"/>
              </a:rPr>
              <a:t>), eluce </a:t>
            </a:r>
            <a:r>
              <a:rPr lang="cs-CZ" altLang="cs-CZ" sz="1800" dirty="0">
                <a:cs typeface="+mn-cs"/>
              </a:rPr>
              <a:t>U z </a:t>
            </a:r>
            <a:r>
              <a:rPr lang="cs-CZ" altLang="cs-CZ" sz="1800" dirty="0" err="1">
                <a:cs typeface="+mn-cs"/>
              </a:rPr>
              <a:t>anexu</a:t>
            </a:r>
            <a:r>
              <a:rPr lang="cs-CZ" altLang="cs-CZ" sz="1800" dirty="0">
                <a:cs typeface="+mn-cs"/>
              </a:rPr>
              <a:t> pomocí Na</a:t>
            </a:r>
            <a:r>
              <a:rPr lang="cs-CZ" altLang="cs-CZ" sz="1800" baseline="-25000" dirty="0">
                <a:cs typeface="+mn-cs"/>
              </a:rPr>
              <a:t>2</a:t>
            </a:r>
            <a:r>
              <a:rPr lang="cs-CZ" altLang="cs-CZ" sz="1800" dirty="0">
                <a:cs typeface="+mn-cs"/>
              </a:rPr>
              <a:t>SO</a:t>
            </a:r>
            <a:r>
              <a:rPr lang="cs-CZ" altLang="cs-CZ" sz="1800" baseline="-25000" dirty="0">
                <a:cs typeface="+mn-cs"/>
              </a:rPr>
              <a:t>4</a:t>
            </a:r>
            <a:r>
              <a:rPr lang="cs-CZ" altLang="cs-CZ" sz="1800" dirty="0">
                <a:cs typeface="+mn-cs"/>
              </a:rPr>
              <a:t> a </a:t>
            </a:r>
            <a:r>
              <a:rPr lang="cs-CZ" altLang="cs-CZ" sz="1800" dirty="0" smtClean="0">
                <a:cs typeface="+mn-cs"/>
              </a:rPr>
              <a:t>Na</a:t>
            </a:r>
            <a:r>
              <a:rPr lang="cs-CZ" altLang="cs-CZ" sz="1800" baseline="-25000" dirty="0" smtClean="0">
                <a:cs typeface="+mn-cs"/>
              </a:rPr>
              <a:t>2</a:t>
            </a:r>
            <a:r>
              <a:rPr lang="cs-CZ" altLang="cs-CZ" sz="1800" dirty="0" smtClean="0">
                <a:cs typeface="+mn-cs"/>
              </a:rPr>
              <a:t>CO</a:t>
            </a:r>
            <a:r>
              <a:rPr lang="cs-CZ" altLang="cs-CZ" sz="1800" baseline="-25000" dirty="0" smtClean="0">
                <a:cs typeface="+mn-cs"/>
              </a:rPr>
              <a:t>3</a:t>
            </a:r>
            <a:r>
              <a:rPr lang="cs-CZ" altLang="cs-CZ" sz="1800" dirty="0" smtClean="0">
                <a:cs typeface="+mn-cs"/>
              </a:rPr>
              <a:t>, srážení </a:t>
            </a:r>
            <a:r>
              <a:rPr lang="cs-CZ" altLang="cs-CZ" sz="1800" dirty="0">
                <a:cs typeface="+mn-cs"/>
              </a:rPr>
              <a:t>U-koncentrátu pomocí </a:t>
            </a:r>
            <a:r>
              <a:rPr lang="cs-CZ" altLang="cs-CZ" sz="1800" dirty="0" smtClean="0">
                <a:cs typeface="+mn-cs"/>
              </a:rPr>
              <a:t>NH</a:t>
            </a:r>
            <a:r>
              <a:rPr lang="cs-CZ" altLang="cs-CZ" sz="1800" baseline="-25000" dirty="0" smtClean="0">
                <a:cs typeface="+mn-cs"/>
              </a:rPr>
              <a:t>3</a:t>
            </a:r>
            <a:r>
              <a:rPr lang="cs-CZ" altLang="cs-CZ" sz="1800" dirty="0" smtClean="0">
                <a:cs typeface="+mn-cs"/>
              </a:rPr>
              <a:t>; </a:t>
            </a:r>
            <a:endParaRPr lang="cs-CZ" altLang="cs-CZ" sz="1800" dirty="0">
              <a:cs typeface="+mn-cs"/>
            </a:endParaRPr>
          </a:p>
          <a:p>
            <a:pPr marL="1028700" lvl="1" defTabSz="43200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cs typeface="+mn-cs"/>
              </a:rPr>
              <a:t>usazování a filtrace na </a:t>
            </a:r>
            <a:r>
              <a:rPr lang="cs-CZ" altLang="cs-CZ" sz="1800" dirty="0" smtClean="0">
                <a:cs typeface="+mn-cs"/>
              </a:rPr>
              <a:t>kalolisech, sušení </a:t>
            </a:r>
            <a:r>
              <a:rPr lang="cs-CZ" altLang="cs-CZ" sz="1800" dirty="0">
                <a:cs typeface="+mn-cs"/>
              </a:rPr>
              <a:t>a expedice v ocelových sudech.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00" y="4071558"/>
            <a:ext cx="3199904" cy="185994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r="9687"/>
          <a:stretch/>
        </p:blipFill>
        <p:spPr>
          <a:xfrm>
            <a:off x="3674962" y="4071558"/>
            <a:ext cx="2232248" cy="18599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76511"/>
            <a:ext cx="2786841" cy="185499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98100" y="4071558"/>
            <a:ext cx="1800200" cy="43204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  <a:buSzTx/>
              <a:buFontTx/>
              <a:buNone/>
              <a:tabLst/>
            </a:pPr>
            <a:r>
              <a:rPr lang="cs-CZ" sz="2000" dirty="0" smtClean="0">
                <a:solidFill>
                  <a:schemeClr val="bg1"/>
                </a:solidFill>
                <a:latin typeface="+mn-lt"/>
                <a:cs typeface="+mn-cs"/>
              </a:rPr>
              <a:t>Letecký pohled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4535" y="5513535"/>
            <a:ext cx="1473102" cy="43204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  <a:buSzTx/>
              <a:buFontTx/>
              <a:buNone/>
              <a:tabLst/>
            </a:pPr>
            <a:r>
              <a:rPr lang="cs-CZ" sz="2000" dirty="0">
                <a:latin typeface="+mn-lt"/>
                <a:cs typeface="+mn-cs"/>
              </a:rPr>
              <a:t>(</a:t>
            </a:r>
            <a:r>
              <a:rPr lang="cs-CZ" sz="2000" dirty="0" smtClean="0">
                <a:latin typeface="+mn-lt"/>
                <a:cs typeface="+mn-cs"/>
              </a:rPr>
              <a:t>NH</a:t>
            </a:r>
            <a:r>
              <a:rPr lang="cs-CZ" sz="2000" baseline="-25000" dirty="0" smtClean="0">
                <a:latin typeface="+mn-lt"/>
                <a:cs typeface="+mn-cs"/>
              </a:rPr>
              <a:t>4</a:t>
            </a:r>
            <a:r>
              <a:rPr lang="cs-CZ" sz="2000" dirty="0" smtClean="0">
                <a:latin typeface="+mn-lt"/>
                <a:cs typeface="+mn-cs"/>
              </a:rPr>
              <a:t>)</a:t>
            </a:r>
            <a:r>
              <a:rPr lang="cs-CZ" sz="2000" baseline="-25000" dirty="0" smtClean="0">
                <a:latin typeface="+mn-lt"/>
                <a:cs typeface="+mn-cs"/>
              </a:rPr>
              <a:t>2</a:t>
            </a:r>
            <a:r>
              <a:rPr lang="cs-CZ" sz="2000" dirty="0" smtClean="0">
                <a:latin typeface="+mn-lt"/>
                <a:cs typeface="+mn-cs"/>
              </a:rPr>
              <a:t>U</a:t>
            </a:r>
            <a:r>
              <a:rPr lang="cs-CZ" sz="2000" baseline="-25000" dirty="0" smtClean="0">
                <a:latin typeface="+mn-lt"/>
                <a:cs typeface="+mn-cs"/>
              </a:rPr>
              <a:t>2</a:t>
            </a:r>
            <a:r>
              <a:rPr lang="cs-CZ" sz="2000" dirty="0" smtClean="0">
                <a:latin typeface="+mn-lt"/>
                <a:cs typeface="+mn-cs"/>
              </a:rPr>
              <a:t>O</a:t>
            </a:r>
            <a:r>
              <a:rPr lang="cs-CZ" sz="2000" baseline="-25000" dirty="0" smtClean="0">
                <a:latin typeface="+mn-lt"/>
                <a:cs typeface="+mn-cs"/>
              </a:rPr>
              <a:t>7</a:t>
            </a:r>
            <a:endParaRPr kumimoji="0" lang="cs-CZ" sz="2000" b="0" i="0" u="none" strike="noStrike" kern="1200" cap="none" spc="0" normalizeH="0" baseline="-25000" noProof="0" dirty="0" smtClean="0">
              <a:ln>
                <a:noFill/>
              </a:ln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862897" y="4077501"/>
            <a:ext cx="1008112" cy="43204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  <a:buSzTx/>
              <a:buFontTx/>
              <a:buNone/>
              <a:tabLst/>
            </a:pPr>
            <a:r>
              <a:rPr lang="cs-CZ" sz="2000" dirty="0" smtClean="0">
                <a:solidFill>
                  <a:schemeClr val="bg1"/>
                </a:solidFill>
                <a:latin typeface="+mn-lt"/>
                <a:cs typeface="+mn-cs"/>
              </a:rPr>
              <a:t>Mlýnice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12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Ostatní rudy a </a:t>
            </a:r>
            <a:r>
              <a:rPr lang="cs-CZ" altLang="cs-CZ" sz="3200" b="1" dirty="0" err="1" smtClean="0">
                <a:solidFill>
                  <a:srgbClr val="42973E"/>
                </a:solidFill>
                <a:cs typeface="+mn-cs"/>
              </a:rPr>
              <a:t>nerudy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0000" y="1800000"/>
            <a:ext cx="8208464" cy="396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432000" eaLnBrk="1" hangingPunct="1">
              <a:spcBef>
                <a:spcPts val="300"/>
              </a:spcBef>
            </a:pPr>
            <a:r>
              <a:rPr lang="cs-CZ" altLang="cs-CZ" sz="1800" dirty="0" smtClean="0">
                <a:cs typeface="+mn-cs"/>
              </a:rPr>
              <a:t>Běstvina (Chrudim) - těžba fluorit barytové suroviny 1971-1993, </a:t>
            </a:r>
            <a:r>
              <a:rPr lang="cs-CZ" altLang="cs-CZ" sz="1800" dirty="0" smtClean="0"/>
              <a:t>vytěženo 163 247 t rudniny</a:t>
            </a:r>
            <a:r>
              <a:rPr lang="cs-CZ" altLang="cs-CZ" sz="1800" dirty="0" smtClean="0">
                <a:cs typeface="+mn-cs"/>
              </a:rPr>
              <a:t>.</a:t>
            </a:r>
            <a:endParaRPr lang="cs-CZ" altLang="cs-CZ" sz="1800" dirty="0">
              <a:cs typeface="+mn-cs"/>
            </a:endParaRPr>
          </a:p>
          <a:p>
            <a:pPr marL="342900" indent="-342900" defTabSz="432000" eaLnBrk="1" hangingPunct="1">
              <a:spcBef>
                <a:spcPts val="300"/>
              </a:spcBef>
            </a:pPr>
            <a:r>
              <a:rPr lang="cs-CZ" altLang="cs-CZ" sz="1800" dirty="0" smtClean="0">
                <a:cs typeface="+mn-cs"/>
              </a:rPr>
              <a:t>Budeč (Žďár n. S.) - t</a:t>
            </a:r>
            <a:r>
              <a:rPr lang="cs-CZ" altLang="cs-CZ" sz="1800" dirty="0" smtClean="0"/>
              <a:t>ěžba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rud koncem 19. a začátkem 20. </a:t>
            </a:r>
            <a:r>
              <a:rPr lang="cs-CZ" altLang="cs-CZ" sz="1800" dirty="0" smtClean="0"/>
              <a:t>stol., v 50. letech zahájen novodobý hlubinný a vrtný geologický průzkum,</a:t>
            </a:r>
            <a:r>
              <a:rPr lang="cs-CZ" altLang="cs-CZ" sz="1800" dirty="0" smtClean="0">
                <a:cs typeface="+mn-cs"/>
              </a:rPr>
              <a:t> netěženo.</a:t>
            </a:r>
          </a:p>
          <a:p>
            <a:pPr marL="342900" indent="-342900" defTabSz="432000" eaLnBrk="1" hangingPunct="1">
              <a:spcBef>
                <a:spcPts val="300"/>
              </a:spcBef>
            </a:pPr>
            <a:r>
              <a:rPr lang="cs-CZ" altLang="cs-CZ" sz="1800" dirty="0"/>
              <a:t>Velké Tresné </a:t>
            </a:r>
            <a:r>
              <a:rPr lang="cs-CZ" altLang="cs-CZ" sz="1800" dirty="0" smtClean="0"/>
              <a:t>(Žďár n. S.) - těžba </a:t>
            </a:r>
            <a:r>
              <a:rPr lang="cs-CZ" altLang="cs-CZ" sz="1800" dirty="0"/>
              <a:t>grafitu 1854-1967, vytěženo 224 </a:t>
            </a:r>
            <a:r>
              <a:rPr lang="cs-CZ" altLang="cs-CZ" sz="1800" dirty="0" err="1" smtClean="0"/>
              <a:t>kt</a:t>
            </a:r>
            <a:r>
              <a:rPr lang="cs-CZ" altLang="cs-CZ" sz="1800" dirty="0" smtClean="0"/>
              <a:t>.</a:t>
            </a:r>
          </a:p>
          <a:p>
            <a:pPr marL="342900" indent="-34290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Dětkovice (Prostějov) - geologický </a:t>
            </a:r>
            <a:r>
              <a:rPr lang="cs-CZ" altLang="cs-CZ" sz="1800" dirty="0"/>
              <a:t>průzkum a rozfárání ložiska </a:t>
            </a:r>
            <a:r>
              <a:rPr lang="cs-CZ" altLang="cs-CZ" sz="1800" dirty="0" smtClean="0"/>
              <a:t>křemene.</a:t>
            </a:r>
          </a:p>
          <a:p>
            <a:pPr marL="342900" indent="-342900" defTabSz="432000" eaLnBrk="1" hangingPunct="1">
              <a:spcBef>
                <a:spcPts val="300"/>
              </a:spcBef>
            </a:pPr>
            <a:r>
              <a:rPr lang="cs-CZ" altLang="cs-CZ" sz="1800" dirty="0"/>
              <a:t>Medlov </a:t>
            </a:r>
            <a:r>
              <a:rPr lang="cs-CZ" altLang="cs-CZ" sz="1800" dirty="0" smtClean="0"/>
              <a:t>(Olomouc) - těžba </a:t>
            </a:r>
            <a:r>
              <a:rPr lang="cs-CZ" altLang="cs-CZ" sz="1800" dirty="0"/>
              <a:t>železné rudy pravděpodobně už od 15. stol. do </a:t>
            </a:r>
            <a:r>
              <a:rPr lang="cs-CZ" altLang="cs-CZ" sz="1800" dirty="0" smtClean="0"/>
              <a:t>1965, </a:t>
            </a:r>
            <a:r>
              <a:rPr lang="cs-CZ" altLang="cs-CZ" sz="1800" dirty="0"/>
              <a:t>vytěženo cca 1 000 </a:t>
            </a:r>
            <a:r>
              <a:rPr lang="cs-CZ" altLang="cs-CZ" sz="1800" dirty="0" err="1"/>
              <a:t>kt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rudy.</a:t>
            </a:r>
          </a:p>
          <a:p>
            <a:pPr marL="342900" indent="-342900" defTabSz="432000" eaLnBrk="1" hangingPunct="1">
              <a:spcBef>
                <a:spcPts val="300"/>
              </a:spcBef>
            </a:pPr>
            <a:r>
              <a:rPr lang="cs-CZ" altLang="cs-CZ" sz="1800" dirty="0"/>
              <a:t>Řídeč (Olomouc) - těžba železné rudy již ve středověku, ukončení 1947.</a:t>
            </a:r>
            <a:endParaRPr lang="en-US" altLang="cs-CZ" sz="1800" dirty="0"/>
          </a:p>
          <a:p>
            <a:pPr marL="342900" indent="-342900" defTabSz="432000" eaLnBrk="1" hangingPunct="1">
              <a:spcBef>
                <a:spcPts val="300"/>
              </a:spcBef>
            </a:pPr>
            <a:r>
              <a:rPr lang="cs-CZ" altLang="cs-CZ" sz="1800" dirty="0"/>
              <a:t>Horní Město (Bruntál) - těžba černého </a:t>
            </a:r>
            <a:r>
              <a:rPr lang="cs-CZ" altLang="cs-CZ" sz="1800" dirty="0" err="1"/>
              <a:t>Pb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Zn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 rud 1965-1970, vytěženo 216 </a:t>
            </a:r>
            <a:r>
              <a:rPr lang="cs-CZ" altLang="cs-CZ" sz="1800" dirty="0" err="1"/>
              <a:t>kt</a:t>
            </a:r>
            <a:r>
              <a:rPr lang="cs-CZ" altLang="cs-CZ" sz="1800" dirty="0"/>
              <a:t> rudy.</a:t>
            </a:r>
          </a:p>
          <a:p>
            <a:pPr marL="342900" indent="-342900" algn="just" defTabSz="432000" eaLnBrk="1" hangingPunct="1">
              <a:spcBef>
                <a:spcPts val="300"/>
              </a:spcBef>
            </a:pPr>
            <a:r>
              <a:rPr lang="cs-CZ" altLang="cs-CZ" sz="1800" dirty="0"/>
              <a:t>Jakartovice (Opava) - povrchová těžba břidlice před r. 1950, 1991-1992 hloubkový geologický </a:t>
            </a:r>
            <a:r>
              <a:rPr lang="cs-CZ" altLang="cs-CZ" sz="1800" dirty="0" smtClean="0"/>
              <a:t>průzkum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3352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Ostatní rudy a </a:t>
            </a:r>
            <a:r>
              <a:rPr lang="cs-CZ" altLang="cs-CZ" sz="3200" b="1" dirty="0" err="1" smtClean="0">
                <a:solidFill>
                  <a:srgbClr val="42973E"/>
                </a:solidFill>
                <a:cs typeface="+mn-cs"/>
              </a:rPr>
              <a:t>nerudy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0000" y="1800000"/>
            <a:ext cx="8208464" cy="368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Horní </a:t>
            </a:r>
            <a:r>
              <a:rPr lang="cs-CZ" altLang="cs-CZ" sz="1800" dirty="0"/>
              <a:t>Benešov </a:t>
            </a:r>
            <a:r>
              <a:rPr lang="cs-CZ" altLang="cs-CZ" sz="1800" dirty="0" smtClean="0"/>
              <a:t>(Bruntál) - první </a:t>
            </a:r>
            <a:r>
              <a:rPr lang="cs-CZ" altLang="cs-CZ" sz="1800" dirty="0"/>
              <a:t>zmínky v r. 1271, těžba </a:t>
            </a:r>
            <a:r>
              <a:rPr lang="cs-CZ" altLang="cs-CZ" sz="1800" dirty="0" err="1"/>
              <a:t>Pb-Zn-Ag</a:t>
            </a:r>
            <a:r>
              <a:rPr lang="cs-CZ" altLang="cs-CZ" sz="1800" dirty="0"/>
              <a:t> rud obnovena </a:t>
            </a:r>
            <a:r>
              <a:rPr lang="cs-CZ" altLang="cs-CZ" sz="1800" dirty="0" smtClean="0"/>
              <a:t>1963-1992, vytěženo </a:t>
            </a:r>
            <a:r>
              <a:rPr lang="cs-CZ" altLang="cs-CZ" sz="1800" dirty="0"/>
              <a:t>72 509 t </a:t>
            </a:r>
            <a:r>
              <a:rPr lang="cs-CZ" altLang="cs-CZ" sz="1800" dirty="0" err="1"/>
              <a:t>Zn</a:t>
            </a:r>
            <a:r>
              <a:rPr lang="cs-CZ" altLang="cs-CZ" sz="1800" dirty="0"/>
              <a:t>, 27 396 t </a:t>
            </a:r>
            <a:r>
              <a:rPr lang="cs-CZ" altLang="cs-CZ" sz="1800" dirty="0" err="1"/>
              <a:t>Pb</a:t>
            </a:r>
            <a:r>
              <a:rPr lang="cs-CZ" altLang="cs-CZ" sz="1800" dirty="0"/>
              <a:t>, 58,7 t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, 59,4 kg Au a 21 085 t barytu</a:t>
            </a:r>
            <a:r>
              <a:rPr lang="cs-CZ" altLang="cs-CZ" sz="1800" dirty="0" smtClean="0"/>
              <a:t>.</a:t>
            </a:r>
          </a:p>
          <a:p>
            <a:pPr marL="342900" indent="-342900" defTabSz="432000" eaLnBrk="1" hangingPunct="1">
              <a:spcBef>
                <a:spcPts val="300"/>
              </a:spcBef>
            </a:pPr>
            <a:r>
              <a:rPr lang="cs-CZ" altLang="cs-CZ" sz="1800" dirty="0"/>
              <a:t>Zlaté Hory </a:t>
            </a:r>
            <a:r>
              <a:rPr lang="cs-CZ" altLang="cs-CZ" sz="1800" dirty="0" smtClean="0"/>
              <a:t>(Jeseník </a:t>
            </a:r>
            <a:r>
              <a:rPr lang="cs-CZ" altLang="cs-CZ" sz="1800" dirty="0"/>
              <a:t>a </a:t>
            </a:r>
            <a:r>
              <a:rPr lang="cs-CZ" altLang="cs-CZ" sz="1800" dirty="0" smtClean="0"/>
              <a:t>Bruntál) - dolování </a:t>
            </a:r>
            <a:r>
              <a:rPr lang="cs-CZ" altLang="cs-CZ" sz="1800" dirty="0"/>
              <a:t>zlata už ve 13. stol., od 16. stol. těžba Au,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Pb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rud, </a:t>
            </a:r>
            <a:r>
              <a:rPr lang="cs-CZ" altLang="cs-CZ" sz="1800" dirty="0"/>
              <a:t>vytěženo celkem 7 184,4 </a:t>
            </a:r>
            <a:r>
              <a:rPr lang="cs-CZ" altLang="cs-CZ" sz="1800" dirty="0" err="1"/>
              <a:t>kt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rud.</a:t>
            </a:r>
          </a:p>
          <a:p>
            <a:pPr marL="342900" indent="-342900" defTabSz="432000" eaLnBrk="1" hangingPunct="1">
              <a:spcBef>
                <a:spcPts val="300"/>
              </a:spcBef>
            </a:pPr>
            <a:r>
              <a:rPr lang="cs-CZ" altLang="cs-CZ" sz="1800" dirty="0" err="1"/>
              <a:t>Hraničná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(Jeseník) - těžba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rud (magnetit – hematit) ve 2. pol. 19. stol., novodobá těžba </a:t>
            </a:r>
            <a:r>
              <a:rPr lang="cs-CZ" altLang="cs-CZ" sz="1800" dirty="0" smtClean="0"/>
              <a:t>1960-1968, vytěženo </a:t>
            </a:r>
            <a:r>
              <a:rPr lang="cs-CZ" altLang="cs-CZ" sz="1800" dirty="0"/>
              <a:t>173 </a:t>
            </a:r>
            <a:r>
              <a:rPr lang="cs-CZ" altLang="cs-CZ" sz="1800" dirty="0" err="1"/>
              <a:t>kt</a:t>
            </a:r>
            <a:r>
              <a:rPr lang="cs-CZ" altLang="cs-CZ" sz="1800" dirty="0"/>
              <a:t> rudy</a:t>
            </a:r>
            <a:r>
              <a:rPr lang="cs-CZ" altLang="cs-CZ" sz="1800" dirty="0" smtClean="0"/>
              <a:t>.</a:t>
            </a:r>
          </a:p>
          <a:p>
            <a:pPr marL="342900" indent="-342900" defTabSz="432000" eaLnBrk="1" hangingPunct="1">
              <a:spcBef>
                <a:spcPts val="300"/>
              </a:spcBef>
            </a:pPr>
            <a:endParaRPr lang="cs-CZ" altLang="cs-CZ" sz="1800" dirty="0" smtClean="0"/>
          </a:p>
          <a:p>
            <a:pPr marL="342900" indent="-34290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Rosické </a:t>
            </a:r>
            <a:r>
              <a:rPr lang="cs-CZ" altLang="cs-CZ" sz="1800" dirty="0"/>
              <a:t>uhelné doly - těžba černého uhlí 1760-1992, vytěženo 64 743 124 t.</a:t>
            </a:r>
            <a:endParaRPr lang="en-US" altLang="cs-CZ" sz="1800" dirty="0"/>
          </a:p>
          <a:p>
            <a:pPr marL="342900" indent="-342900" defTabSz="432000" eaLnBrk="1" hangingPunct="1">
              <a:spcBef>
                <a:spcPts val="600"/>
              </a:spcBef>
            </a:pPr>
            <a:r>
              <a:rPr lang="cs-CZ" altLang="cs-CZ" sz="1800" dirty="0"/>
              <a:t>Jihomoravské lignitové doly Hodonín - těžba lignitu 1824-1994, Kyjovská a Dubňanská sloj, vytěženo 93 180 200 t.</a:t>
            </a:r>
          </a:p>
          <a:p>
            <a:pPr marL="342900" indent="-342900" defTabSz="432000" eaLnBrk="1" hangingPunct="1">
              <a:spcBef>
                <a:spcPts val="300"/>
              </a:spcBef>
            </a:pPr>
            <a:endParaRPr lang="en-US" altLang="cs-CZ" sz="1800" dirty="0"/>
          </a:p>
        </p:txBody>
      </p:sp>
    </p:spTree>
    <p:extLst>
      <p:ext uri="{BB962C8B-B14F-4D97-AF65-F5344CB8AC3E}">
        <p14:creationId xmlns:p14="http://schemas.microsoft.com/office/powerpoint/2010/main" val="4431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Skládka </a:t>
            </a:r>
            <a:r>
              <a:rPr lang="cs-CZ" altLang="cs-CZ" sz="3200" b="1" dirty="0" err="1" smtClean="0">
                <a:solidFill>
                  <a:srgbClr val="42973E"/>
                </a:solidFill>
                <a:cs typeface="+mn-cs"/>
              </a:rPr>
              <a:t>Pozďátky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0000" y="1800000"/>
            <a:ext cx="7653287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defTabSz="432000" eaLnBrk="1" hangingPunct="1">
              <a:spcBef>
                <a:spcPts val="600"/>
              </a:spcBef>
              <a:buNone/>
            </a:pPr>
            <a:r>
              <a:rPr lang="cs-CZ" altLang="cs-CZ" sz="1800" dirty="0"/>
              <a:t>Uloženo celkem 24 173,9 t odpadů, z toho 9 844,5 t odpadní zelené skalice z výroby titanové běloby, výtok znečištěných vod (nižší pH, vysoké koncentrace síranů a železa).</a:t>
            </a:r>
          </a:p>
          <a:p>
            <a:pPr marL="0" lvl="1" indent="0" defTabSz="432000" eaLnBrk="1" hangingPunct="1">
              <a:spcBef>
                <a:spcPts val="600"/>
              </a:spcBef>
              <a:buNone/>
            </a:pPr>
            <a:r>
              <a:rPr lang="cs-CZ" altLang="cs-CZ" sz="1800" dirty="0"/>
              <a:t>Čerpání a čištění kontaminovaných vod, později úplné vymístění uložených odpadů.</a:t>
            </a:r>
          </a:p>
          <a:p>
            <a:pPr marL="0" lvl="1" indent="0" defTabSz="432000" eaLnBrk="1" hangingPunct="1">
              <a:spcBef>
                <a:spcPts val="600"/>
              </a:spcBef>
              <a:buNone/>
            </a:pPr>
            <a:r>
              <a:rPr lang="cs-CZ" altLang="cs-CZ" sz="1800" dirty="0"/>
              <a:t>Sanace probíhala od 26. 4. 2010 do 11. 4. 2012.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9144000" cy="19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0000" y="620688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Výzkumné pracoviště Bukov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0000" y="1268760"/>
            <a:ext cx="7653287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32000" eaLnBrk="1" hangingPunct="1">
              <a:spcBef>
                <a:spcPts val="600"/>
              </a:spcBef>
              <a:buNone/>
            </a:pPr>
            <a:r>
              <a:rPr lang="cs-CZ" altLang="cs-CZ" sz="1800" dirty="0" smtClean="0">
                <a:cs typeface="+mn-cs"/>
              </a:rPr>
              <a:t>Zajištění provozu pro SÚRAO.</a:t>
            </a:r>
          </a:p>
          <a:p>
            <a:pPr defTabSz="432000" eaLnBrk="1" hangingPunct="1">
              <a:spcBef>
                <a:spcPts val="600"/>
              </a:spcBef>
              <a:buNone/>
            </a:pPr>
            <a:r>
              <a:rPr lang="cs-CZ" altLang="cs-CZ" sz="1800" dirty="0" smtClean="0">
                <a:cs typeface="+mn-cs"/>
              </a:rPr>
              <a:t>Zahájení </a:t>
            </a:r>
            <a:r>
              <a:rPr lang="cs-CZ" altLang="cs-CZ" sz="1800" dirty="0" smtClean="0">
                <a:cs typeface="+mn-cs"/>
              </a:rPr>
              <a:t>provozu 1. 6. </a:t>
            </a:r>
            <a:r>
              <a:rPr lang="cs-CZ" altLang="cs-CZ" sz="1800" dirty="0" smtClean="0">
                <a:cs typeface="+mn-cs"/>
              </a:rPr>
              <a:t>2017.</a:t>
            </a:r>
            <a:endParaRPr lang="en-US" altLang="cs-CZ" sz="1800" dirty="0">
              <a:cs typeface="+mn-cs"/>
            </a:endParaRPr>
          </a:p>
          <a:p>
            <a:pPr marL="0" lvl="1" indent="0" defTabSz="432000" eaLnBrk="1" hangingPunct="1">
              <a:spcBef>
                <a:spcPts val="600"/>
              </a:spcBef>
              <a:buNone/>
            </a:pPr>
            <a:r>
              <a:rPr lang="cs-CZ" altLang="cs-CZ" sz="1800" dirty="0" smtClean="0">
                <a:cs typeface="+mn-cs"/>
              </a:rPr>
              <a:t>Výzkum a simulace podmínek podzemních úložišť </a:t>
            </a:r>
            <a:r>
              <a:rPr lang="cs-CZ" altLang="cs-CZ" sz="1800" dirty="0">
                <a:cs typeface="+mn-cs"/>
              </a:rPr>
              <a:t>jaderného odpadu (pronikání a proudění vody, otřesy, posuny zlomů, rychlost průniku radionuklidů horninou, výskyt a šíření mikroorganizmů a </a:t>
            </a:r>
            <a:r>
              <a:rPr lang="cs-CZ" altLang="cs-CZ" sz="1800" dirty="0" smtClean="0">
                <a:cs typeface="+mn-cs"/>
              </a:rPr>
              <a:t>další).</a:t>
            </a:r>
            <a:endParaRPr lang="cs-CZ" altLang="cs-CZ" sz="1800" dirty="0">
              <a:cs typeface="+mn-cs"/>
            </a:endParaRPr>
          </a:p>
          <a:p>
            <a:pPr marL="0" lvl="1" indent="0" defTabSz="432000" eaLnBrk="1" hangingPunct="1">
              <a:spcBef>
                <a:spcPts val="600"/>
              </a:spcBef>
              <a:buNone/>
            </a:pPr>
            <a:r>
              <a:rPr lang="cs-CZ" altLang="cs-CZ" sz="1800" dirty="0" smtClean="0">
                <a:cs typeface="+mn-cs"/>
              </a:rPr>
              <a:t>Celkem </a:t>
            </a:r>
            <a:r>
              <a:rPr lang="cs-CZ" altLang="cs-CZ" sz="1800" dirty="0">
                <a:cs typeface="+mn-cs"/>
              </a:rPr>
              <a:t>vyraženo a vybudováno 455 m horizontálních důlních děl a komor</a:t>
            </a:r>
            <a:r>
              <a:rPr lang="cs-CZ" altLang="cs-CZ" sz="1800" dirty="0" smtClean="0">
                <a:cs typeface="+mn-cs"/>
              </a:rPr>
              <a:t>.</a:t>
            </a:r>
            <a:endParaRPr lang="cs-CZ" altLang="cs-CZ" sz="1800" dirty="0"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84984"/>
            <a:ext cx="3887927" cy="25919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285027"/>
            <a:ext cx="3455879" cy="259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9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1560" y="3068962"/>
            <a:ext cx="79208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spcBef>
                <a:spcPct val="50000"/>
              </a:spcBef>
              <a:defRPr sz="3600">
                <a:solidFill>
                  <a:srgbClr val="42973E"/>
                </a:solidFill>
                <a:latin typeface="+mj-lt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marL="742950" indent="-742950">
              <a:buFont typeface="+mj-lt"/>
              <a:buAutoNum type="arabicPeriod" startAt="6"/>
            </a:pPr>
            <a:r>
              <a:rPr lang="cs-CZ" altLang="cs-CZ" b="1" dirty="0"/>
              <a:t>Odštěpný závod Odra Ostrava</a:t>
            </a:r>
          </a:p>
        </p:txBody>
      </p:sp>
    </p:spTree>
    <p:extLst>
      <p:ext uri="{BB962C8B-B14F-4D97-AF65-F5344CB8AC3E}">
        <p14:creationId xmlns:p14="http://schemas.microsoft.com/office/powerpoint/2010/main" val="275610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1562" y="3070703"/>
            <a:ext cx="74168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spcBef>
                <a:spcPct val="50000"/>
              </a:spcBef>
              <a:defRPr sz="3600">
                <a:solidFill>
                  <a:srgbClr val="42973E"/>
                </a:solidFill>
                <a:latin typeface="+mj-lt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marL="742950" indent="-742950">
              <a:buFont typeface="+mj-lt"/>
              <a:buAutoNum type="arabicPeriod" startAt="2"/>
            </a:pPr>
            <a:r>
              <a:rPr lang="cs-CZ" altLang="cs-CZ" b="1" dirty="0"/>
              <a:t>Historie těžby uranové rudy</a:t>
            </a:r>
          </a:p>
        </p:txBody>
      </p:sp>
    </p:spTree>
    <p:extLst>
      <p:ext uri="{BB962C8B-B14F-4D97-AF65-F5344CB8AC3E}">
        <p14:creationId xmlns:p14="http://schemas.microsoft.com/office/powerpoint/2010/main" val="23958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/>
          </p:cNvSpPr>
          <p:nvPr/>
        </p:nvSpPr>
        <p:spPr>
          <a:xfrm>
            <a:off x="540000" y="1448564"/>
            <a:ext cx="7920432" cy="3924652"/>
          </a:xfrm>
          <a:prstGeom prst="rect">
            <a:avLst/>
          </a:prstGeom>
        </p:spPr>
        <p:txBody>
          <a:bodyPr vert="horz" lIns="0">
            <a:normAutofit fontScale="2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Nástupnická organizace uzavíraných dolů </a:t>
            </a:r>
            <a:r>
              <a:rPr lang="cs-CZ" altLang="cs-CZ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Šverma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Heřmanice, Ostrava a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Odra, (ostravská část revíru)</a:t>
            </a: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1. 1998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začleněn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Důl J. Fučík a 1. 7. 1999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připojeny závody František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Paskov (karvinská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jižní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část revíru). </a:t>
            </a: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1. 2002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odštěpný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závod ODRA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převeden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DIAMO,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p. </a:t>
            </a: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1. 2004 byla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 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odštěpnému závodu ODRA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přičleněna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lokalita Barbora.</a:t>
            </a: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2007 zrušen odštěpný závod SAP (Sanační práce) a začleněn jako středisko Laguny do organizační struktury odštěpného závodu ODRA. </a:t>
            </a:r>
            <a:endParaRPr lang="cs-CZ" altLang="cs-CZ" sz="7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1.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středisko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Laguny organizačně začleněno do střediska Povrch. </a:t>
            </a: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Středisko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Povrch spravuje všechny areály bývalých dolů v ostravské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petřvaldské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dílčí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pánvi, bývalý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Důl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Paskov v J části revíru, bývalý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Důl </a:t>
            </a: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Barbora v karvinské části a laguny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OSTRAMO. </a:t>
            </a:r>
            <a:endParaRPr lang="cs-CZ" altLang="cs-CZ" sz="7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Středisko 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Důl spravuje důlní části areálů </a:t>
            </a:r>
            <a:r>
              <a:rPr lang="cs-CZ" altLang="cs-CZ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Jeremenko</a:t>
            </a:r>
            <a:r>
              <a:rPr lang="cs-CZ" altLang="cs-CZ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Žofie (tj. vodní jámy, odvaly, odplyňovací vrty, zlikvidovaná hlavní důlní díla a stará důlní díla).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40000" y="612775"/>
            <a:ext cx="7115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defPPr>
              <a:defRPr lang="cs-CZ"/>
            </a:defPPr>
            <a:lvl1pPr eaLnBrk="1" hangingPunct="1">
              <a:buFontTx/>
              <a:buNone/>
              <a:defRPr b="0">
                <a:solidFill>
                  <a:srgbClr val="42973E"/>
                </a:solidFill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cs typeface="+mn-c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9pPr>
          </a:lstStyle>
          <a:p>
            <a:r>
              <a:rPr lang="pl-PL" sz="3200" b="1" dirty="0"/>
              <a:t>Historie o. z.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96729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/>
          </p:cNvSpPr>
          <p:nvPr/>
        </p:nvSpPr>
        <p:spPr>
          <a:xfrm>
            <a:off x="540000" y="1484784"/>
            <a:ext cx="7920432" cy="3924652"/>
          </a:xfrm>
          <a:prstGeom prst="rect">
            <a:avLst/>
          </a:prstGeom>
        </p:spPr>
        <p:txBody>
          <a:bodyPr vert="horz" lIns="0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Péče o 100 hlavních důlních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děl, která byla zlikvidována po 1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1. 1946,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péče o 11 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nemovitých a 2 movité kulturní památky v 5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areálech.</a:t>
            </a:r>
            <a:endParaRPr lang="cs-CZ" alt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Čerpání důlních vod z ostravské dílčí pánve na lokalitě </a:t>
            </a:r>
            <a:r>
              <a:rPr lang="cs-CZ" altLang="cs-CZ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Jeremenko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z petřvaldské 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dílčí pánve na lokalitě Žofie.</a:t>
            </a: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svěřeného majetku – areálu skládky odpadů Laguny (tzv. laguny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OSTRAMO).</a:t>
            </a: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Zajišťování 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inženýrské a kontrolní činnosti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akcí „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Příprava 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</a:rPr>
              <a:t>území po ukončení hornické činnosti DIAMO, s. p., o. z. ODRA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“ a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„Komplexní 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řešení problematiky metanu ve vazbě na stará důlní díla“.</a:t>
            </a: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Péče o majetek ve správě o. z.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ODRA a demolice nepotřebných objektů.</a:t>
            </a: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Realizace staveb vyvolaných útlumem (důlní čerpací stanice, rozvodny…).</a:t>
            </a: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Vyřizování důlních škod, sanace a rekultivace území dotčených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těžbou.</a:t>
            </a:r>
            <a:endParaRPr lang="cs-CZ" altLang="cs-CZ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Vyřizování sociálně zdravotních nároků spojených s hornickou činností v minulosti (útlum těžby).</a:t>
            </a:r>
          </a:p>
          <a:p>
            <a:pPr marL="285750" indent="-28575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Provoz podstatné části systému pasivní ochrany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 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nekontrolovaným výstupem důlních plynů na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povrch, monitorovací systém</a:t>
            </a:r>
            <a:endParaRPr lang="cs-CZ" alt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endParaRPr lang="cs-CZ" altLang="cs-CZ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endParaRPr lang="cs-CZ" alt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40000" y="612775"/>
            <a:ext cx="7115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defPPr>
              <a:defRPr lang="cs-CZ"/>
            </a:defPPr>
            <a:lvl1pPr eaLnBrk="1" hangingPunct="1">
              <a:buFontTx/>
              <a:buNone/>
              <a:defRPr b="0">
                <a:solidFill>
                  <a:srgbClr val="42973E"/>
                </a:solidFill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cs typeface="+mn-c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9pPr>
          </a:lstStyle>
          <a:p>
            <a:r>
              <a:rPr lang="pl-PL" sz="3200" b="1" dirty="0"/>
              <a:t>Činnost o. z.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5712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Laguny </a:t>
            </a:r>
            <a:r>
              <a:rPr lang="cs-CZ" altLang="cs-CZ" sz="3200" b="1" dirty="0" err="1">
                <a:solidFill>
                  <a:srgbClr val="42973E"/>
                </a:solidFill>
                <a:cs typeface="+mn-cs"/>
              </a:rPr>
              <a:t>Ostramo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0000" y="1844824"/>
            <a:ext cx="7848424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defTabSz="432000" eaLnBrk="1" hangingPunct="1">
              <a:spcBef>
                <a:spcPts val="600"/>
              </a:spcBef>
            </a:pPr>
            <a:r>
              <a:rPr lang="cs-CZ" altLang="cs-CZ" sz="1800" dirty="0">
                <a:cs typeface="+mn-cs"/>
              </a:rPr>
              <a:t>Odpady z rafinérské výroby od konce 19. stol., od roku 1965 ukládán odpad z regenerace mazacích olejů OSTRAMO s. p.</a:t>
            </a:r>
            <a:endParaRPr lang="en-US" altLang="cs-CZ" sz="1800" dirty="0">
              <a:cs typeface="+mn-cs"/>
            </a:endParaRPr>
          </a:p>
          <a:p>
            <a:pPr marL="342900" indent="-342900" algn="just" defTabSz="432000" eaLnBrk="1" hangingPunct="1">
              <a:spcBef>
                <a:spcPts val="600"/>
              </a:spcBef>
            </a:pPr>
            <a:r>
              <a:rPr lang="cs-CZ" altLang="cs-CZ" sz="1800" dirty="0">
                <a:cs typeface="+mn-cs"/>
              </a:rPr>
              <a:t>1996 zastaven provoz, převzetí ekologické zátěže státem (DIAMO, s. p.).</a:t>
            </a:r>
          </a:p>
          <a:p>
            <a:pPr marL="342900" indent="-342900" algn="just" defTabSz="432000" eaLnBrk="1" hangingPunct="1">
              <a:spcBef>
                <a:spcPts val="600"/>
              </a:spcBef>
            </a:pPr>
            <a:r>
              <a:rPr lang="cs-CZ" altLang="cs-CZ" sz="1800" dirty="0">
                <a:cs typeface="+mn-cs"/>
              </a:rPr>
              <a:t>3 laguny (R1 až R3) + laguna R0 z poč. 20. stol.</a:t>
            </a:r>
            <a:endParaRPr lang="en-US" altLang="cs-CZ" sz="1800" dirty="0">
              <a:cs typeface="+mn-cs"/>
            </a:endParaRPr>
          </a:p>
          <a:p>
            <a:pPr marL="342900" indent="-342900" algn="just" defTabSz="432000" eaLnBrk="1" hangingPunct="1">
              <a:spcBef>
                <a:spcPts val="600"/>
              </a:spcBef>
            </a:pPr>
            <a:r>
              <a:rPr lang="cs-CZ" altLang="cs-CZ" sz="1800" dirty="0">
                <a:cs typeface="+mn-cs"/>
              </a:rPr>
              <a:t>1994 uvedena do provozu ČHV (čistírna haldových vod) pro tzv. udržovací čerpání (volná kapalná fáze ropných látek).</a:t>
            </a:r>
          </a:p>
          <a:p>
            <a:pPr marL="342900" indent="-342900" algn="just" defTabSz="432000" eaLnBrk="1" hangingPunct="1">
              <a:spcBef>
                <a:spcPts val="600"/>
              </a:spcBef>
            </a:pPr>
            <a:r>
              <a:rPr lang="cs-CZ" altLang="cs-CZ" sz="1800" dirty="0">
                <a:cs typeface="+mn-cs"/>
              </a:rPr>
              <a:t>2008 – 2011 odtěženo a </a:t>
            </a:r>
            <a:r>
              <a:rPr lang="cs-CZ" altLang="cs-CZ" sz="1800" dirty="0" smtClean="0">
                <a:cs typeface="+mn-cs"/>
              </a:rPr>
              <a:t>odstraněno </a:t>
            </a:r>
            <a:r>
              <a:rPr lang="cs-CZ" altLang="cs-CZ" sz="1800" dirty="0">
                <a:cs typeface="+mn-cs"/>
              </a:rPr>
              <a:t>200 679 t kalů. </a:t>
            </a:r>
          </a:p>
          <a:p>
            <a:pPr marL="342900" indent="-342900" algn="just" defTabSz="432000" eaLnBrk="1" hangingPunct="1">
              <a:spcBef>
                <a:spcPts val="600"/>
              </a:spcBef>
            </a:pPr>
            <a:r>
              <a:rPr lang="cs-CZ" altLang="cs-CZ" sz="1800" dirty="0">
                <a:cs typeface="+mn-cs"/>
              </a:rPr>
              <a:t>2004 – 2011 zjištěny „nové skutečnosti“ (</a:t>
            </a:r>
            <a:r>
              <a:rPr lang="cs-CZ" altLang="cs-CZ" sz="1800" dirty="0" err="1">
                <a:cs typeface="+mn-cs"/>
              </a:rPr>
              <a:t>nadbilanční</a:t>
            </a:r>
            <a:r>
              <a:rPr lang="cs-CZ" altLang="cs-CZ" sz="1800" dirty="0">
                <a:cs typeface="+mn-cs"/>
              </a:rPr>
              <a:t> kaly) – pozastavení </a:t>
            </a:r>
            <a:r>
              <a:rPr lang="cs-CZ" altLang="cs-CZ" sz="1800" dirty="0" err="1">
                <a:cs typeface="+mn-cs"/>
              </a:rPr>
              <a:t>san</a:t>
            </a:r>
            <a:r>
              <a:rPr lang="cs-CZ" altLang="cs-CZ" sz="1800" dirty="0">
                <a:cs typeface="+mn-cs"/>
              </a:rPr>
              <a:t>. prací.</a:t>
            </a:r>
          </a:p>
          <a:p>
            <a:pPr marL="342900" indent="-342900" algn="just" defTabSz="432000" eaLnBrk="1" hangingPunct="1">
              <a:spcBef>
                <a:spcPts val="600"/>
              </a:spcBef>
            </a:pPr>
            <a:r>
              <a:rPr lang="cs-CZ" altLang="cs-CZ" sz="1800" dirty="0">
                <a:cs typeface="+mn-cs"/>
              </a:rPr>
              <a:t>Definitivní odstranění </a:t>
            </a:r>
            <a:r>
              <a:rPr lang="cs-CZ" altLang="cs-CZ" sz="1800" dirty="0" err="1">
                <a:cs typeface="+mn-cs"/>
              </a:rPr>
              <a:t>nadbilančních</a:t>
            </a:r>
            <a:r>
              <a:rPr lang="cs-CZ" altLang="cs-CZ" sz="1800" dirty="0">
                <a:cs typeface="+mn-cs"/>
              </a:rPr>
              <a:t> kalů do 22. 12. 2020, následně </a:t>
            </a:r>
            <a:r>
              <a:rPr lang="cs-CZ" altLang="cs-CZ" sz="1800" dirty="0" err="1">
                <a:cs typeface="+mn-cs"/>
              </a:rPr>
              <a:t>sanance</a:t>
            </a:r>
            <a:r>
              <a:rPr lang="cs-CZ" altLang="cs-CZ" sz="1800" dirty="0">
                <a:cs typeface="+mn-cs"/>
              </a:rPr>
              <a:t> kontaminovaných zemin a podzemních vod.</a:t>
            </a:r>
            <a:endParaRPr lang="en-US" altLang="cs-CZ" sz="1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0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42973E"/>
                </a:solidFill>
                <a:cs typeface="+mn-cs"/>
              </a:rPr>
              <a:t>Laguny </a:t>
            </a:r>
            <a:r>
              <a:rPr lang="cs-CZ" altLang="cs-CZ" sz="3200" b="1" dirty="0" err="1">
                <a:solidFill>
                  <a:srgbClr val="42973E"/>
                </a:solidFill>
                <a:cs typeface="+mn-cs"/>
              </a:rPr>
              <a:t>Ostramo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5"/>
          <a:stretch/>
        </p:blipFill>
        <p:spPr>
          <a:xfrm>
            <a:off x="1331641" y="1556792"/>
            <a:ext cx="6602845" cy="3960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331641" y="5516769"/>
            <a:ext cx="3240360" cy="36004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  <a:buSzTx/>
              <a:buFontTx/>
              <a:buNone/>
              <a:tabLst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Letecký pohled z roku 2017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8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Bývalé doly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0000" y="1800000"/>
            <a:ext cx="8208464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32000" eaLnBrk="1" hangingPunct="1">
              <a:spcBef>
                <a:spcPts val="300"/>
              </a:spcBef>
              <a:buNone/>
            </a:pPr>
            <a:r>
              <a:rPr lang="cs-CZ" altLang="cs-CZ" sz="1800" dirty="0" smtClean="0"/>
              <a:t>Ostravská dílčí pánev (ODP) - těžba </a:t>
            </a:r>
            <a:r>
              <a:rPr lang="cs-CZ" altLang="cs-CZ" sz="1800" dirty="0"/>
              <a:t>černého uhlí od 18. stol</a:t>
            </a:r>
            <a:r>
              <a:rPr lang="cs-CZ" altLang="cs-CZ" sz="1800" dirty="0" smtClean="0"/>
              <a:t>.</a:t>
            </a:r>
          </a:p>
          <a:p>
            <a:pPr marL="1085850" lvl="1" indent="-342900" algn="just" defTabSz="4320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/>
              <a:t>Důl Ostrava – areály Bezruč, Hlubina (do r. 2009), </a:t>
            </a:r>
            <a:r>
              <a:rPr lang="cs-CZ" altLang="cs-CZ" sz="1800" dirty="0" err="1"/>
              <a:t>Zárubek</a:t>
            </a:r>
            <a:r>
              <a:rPr lang="cs-CZ" altLang="cs-CZ" sz="1800" dirty="0"/>
              <a:t>, Trojice a Alexandr</a:t>
            </a:r>
          </a:p>
          <a:p>
            <a:pPr marL="1085850" lvl="1" indent="-342900" algn="just" defTabSz="4320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/>
              <a:t>Důl Odra – areály Přívoz, Hrušov, </a:t>
            </a:r>
            <a:r>
              <a:rPr lang="cs-CZ" altLang="cs-CZ" sz="1800" dirty="0" err="1"/>
              <a:t>Koblov</a:t>
            </a:r>
            <a:endParaRPr lang="cs-CZ" altLang="cs-CZ" sz="1800" dirty="0"/>
          </a:p>
          <a:p>
            <a:pPr marL="1085850" lvl="1" indent="-342900" algn="just" defTabSz="4320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/>
              <a:t>Důl Heřmanice – areály Heřmanice, Rychvald a </a:t>
            </a:r>
            <a:r>
              <a:rPr lang="cs-CZ" altLang="cs-CZ" sz="1800" dirty="0" err="1"/>
              <a:t>Cingr</a:t>
            </a:r>
            <a:r>
              <a:rPr lang="cs-CZ" altLang="cs-CZ" sz="1800" dirty="0"/>
              <a:t> (do r. 2005)</a:t>
            </a:r>
          </a:p>
          <a:p>
            <a:pPr marL="1085850" lvl="1" indent="-342900" algn="just" defTabSz="4320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/>
              <a:t>Důl </a:t>
            </a:r>
            <a:r>
              <a:rPr lang="cs-CZ" altLang="cs-CZ" sz="1800" dirty="0" err="1"/>
              <a:t>Šverma</a:t>
            </a:r>
            <a:r>
              <a:rPr lang="cs-CZ" altLang="cs-CZ" sz="1800" dirty="0"/>
              <a:t> – areály Mariánské Hory, </a:t>
            </a:r>
            <a:r>
              <a:rPr lang="cs-CZ" altLang="cs-CZ" sz="1800" dirty="0" smtClean="0"/>
              <a:t>Oderský a </a:t>
            </a:r>
            <a:r>
              <a:rPr lang="cs-CZ" altLang="cs-CZ" sz="1800" dirty="0" err="1" smtClean="0"/>
              <a:t>Svinov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(do r. 2006</a:t>
            </a:r>
            <a:r>
              <a:rPr lang="cs-CZ" altLang="cs-CZ" sz="1800" dirty="0" smtClean="0"/>
              <a:t>)</a:t>
            </a:r>
            <a:endParaRPr lang="cs-CZ" altLang="cs-CZ" sz="1800" dirty="0"/>
          </a:p>
          <a:p>
            <a:pPr defTabSz="432000" eaLnBrk="1" hangingPunct="1">
              <a:spcBef>
                <a:spcPts val="600"/>
              </a:spcBef>
              <a:buNone/>
            </a:pPr>
            <a:r>
              <a:rPr lang="cs-CZ" altLang="cs-CZ" sz="1800" dirty="0" err="1" smtClean="0"/>
              <a:t>Jeremenko</a:t>
            </a:r>
            <a:r>
              <a:rPr lang="cs-CZ" altLang="cs-CZ" sz="1800" dirty="0" smtClean="0"/>
              <a:t> - těžba </a:t>
            </a:r>
            <a:r>
              <a:rPr lang="cs-CZ" altLang="cs-CZ" sz="1800" dirty="0"/>
              <a:t>černého uhlí od konce 19. stol</a:t>
            </a:r>
            <a:r>
              <a:rPr lang="cs-CZ" altLang="cs-CZ" sz="1800" dirty="0" smtClean="0"/>
              <a:t>.</a:t>
            </a:r>
          </a:p>
          <a:p>
            <a:pPr defTabSz="432000" eaLnBrk="1" hangingPunct="1">
              <a:spcBef>
                <a:spcPts val="600"/>
              </a:spcBef>
              <a:buNone/>
            </a:pPr>
            <a:r>
              <a:rPr lang="cs-CZ" altLang="cs-CZ" sz="1800" dirty="0" smtClean="0"/>
              <a:t>Paskov - těžba </a:t>
            </a:r>
            <a:r>
              <a:rPr lang="cs-CZ" altLang="cs-CZ" sz="1800" dirty="0"/>
              <a:t>černého uhlí 1966-1999</a:t>
            </a:r>
            <a:r>
              <a:rPr lang="cs-CZ" altLang="cs-CZ" sz="1800" dirty="0" smtClean="0"/>
              <a:t>.</a:t>
            </a:r>
          </a:p>
          <a:p>
            <a:pPr defTabSz="432000" eaLnBrk="1" hangingPunct="1">
              <a:spcBef>
                <a:spcPts val="600"/>
              </a:spcBef>
              <a:buNone/>
            </a:pPr>
            <a:r>
              <a:rPr lang="cs-CZ" altLang="cs-CZ" sz="1800" dirty="0" smtClean="0"/>
              <a:t>Fučík (Petřvaldská DP) - </a:t>
            </a:r>
            <a:r>
              <a:rPr lang="cs-CZ" altLang="cs-CZ" sz="1800" dirty="0"/>
              <a:t>t</a:t>
            </a:r>
            <a:r>
              <a:rPr lang="cs-CZ" altLang="cs-CZ" sz="1800" dirty="0" smtClean="0"/>
              <a:t>ěžba </a:t>
            </a:r>
            <a:r>
              <a:rPr lang="cs-CZ" altLang="cs-CZ" sz="1800" dirty="0"/>
              <a:t>černého uhlí od 18. stol. do r. </a:t>
            </a:r>
            <a:r>
              <a:rPr lang="cs-CZ" altLang="cs-CZ" sz="1800" dirty="0" smtClean="0"/>
              <a:t>1998.</a:t>
            </a:r>
          </a:p>
          <a:p>
            <a:pPr defTabSz="432000" eaLnBrk="1" hangingPunct="1">
              <a:spcBef>
                <a:spcPts val="600"/>
              </a:spcBef>
              <a:buNone/>
            </a:pPr>
            <a:r>
              <a:rPr lang="cs-CZ" altLang="cs-CZ" sz="1800" dirty="0" smtClean="0"/>
              <a:t>Žofie - těžba </a:t>
            </a:r>
            <a:r>
              <a:rPr lang="cs-CZ" altLang="cs-CZ" sz="1800" dirty="0"/>
              <a:t>černého uhlí od konce 19. stol. do r. </a:t>
            </a:r>
            <a:r>
              <a:rPr lang="cs-CZ" altLang="cs-CZ" sz="1800" dirty="0" smtClean="0"/>
              <a:t>1997.</a:t>
            </a:r>
          </a:p>
          <a:p>
            <a:pPr defTabSz="432000" eaLnBrk="1" hangingPunct="1">
              <a:spcBef>
                <a:spcPts val="600"/>
              </a:spcBef>
              <a:buNone/>
            </a:pPr>
            <a:r>
              <a:rPr lang="cs-CZ" altLang="cs-CZ" sz="1800" dirty="0" smtClean="0"/>
              <a:t>Barbora - </a:t>
            </a:r>
            <a:r>
              <a:rPr lang="cs-CZ" altLang="cs-CZ" sz="1800" dirty="0"/>
              <a:t>t</a:t>
            </a:r>
            <a:r>
              <a:rPr lang="cs-CZ" altLang="cs-CZ" sz="1800" dirty="0" smtClean="0"/>
              <a:t>ěžba </a:t>
            </a:r>
            <a:r>
              <a:rPr lang="cs-CZ" altLang="cs-CZ" sz="1800" dirty="0"/>
              <a:t>černého uhlí </a:t>
            </a:r>
            <a:r>
              <a:rPr lang="cs-CZ" altLang="cs-CZ" sz="1800" dirty="0" smtClean="0"/>
              <a:t>1909-2002.</a:t>
            </a:r>
          </a:p>
          <a:p>
            <a:pPr defTabSz="432000" eaLnBrk="1" hangingPunct="1">
              <a:spcBef>
                <a:spcPts val="600"/>
              </a:spcBef>
              <a:buNone/>
            </a:pPr>
            <a:r>
              <a:rPr lang="cs-CZ" altLang="cs-CZ" sz="1800" dirty="0" smtClean="0"/>
              <a:t>František - </a:t>
            </a:r>
            <a:r>
              <a:rPr lang="cs-CZ" altLang="cs-CZ" sz="1800" dirty="0"/>
              <a:t>t</a:t>
            </a:r>
            <a:r>
              <a:rPr lang="cs-CZ" altLang="cs-CZ" sz="1800" dirty="0" smtClean="0"/>
              <a:t>ěžba </a:t>
            </a:r>
            <a:r>
              <a:rPr lang="cs-CZ" altLang="cs-CZ" sz="1800" dirty="0"/>
              <a:t>černého uhlí </a:t>
            </a:r>
            <a:r>
              <a:rPr lang="cs-CZ" altLang="cs-CZ" sz="1800" dirty="0" smtClean="0"/>
              <a:t>1913-1999.</a:t>
            </a:r>
            <a:endParaRPr lang="en-US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53029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1560" y="2780930"/>
            <a:ext cx="79208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spcBef>
                <a:spcPct val="50000"/>
              </a:spcBef>
              <a:defRPr sz="3600">
                <a:solidFill>
                  <a:srgbClr val="42973E"/>
                </a:solidFill>
                <a:latin typeface="+mj-lt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marL="742950" indent="-742950">
              <a:buFont typeface="+mj-lt"/>
              <a:buAutoNum type="arabicPeriod" startAt="7"/>
            </a:pPr>
            <a:r>
              <a:rPr lang="cs-CZ" altLang="cs-CZ" b="1" dirty="0"/>
              <a:t>Perspektivy další těžební činnosti podniku</a:t>
            </a:r>
          </a:p>
        </p:txBody>
      </p:sp>
    </p:spTree>
    <p:extLst>
      <p:ext uri="{BB962C8B-B14F-4D97-AF65-F5344CB8AC3E}">
        <p14:creationId xmlns:p14="http://schemas.microsoft.com/office/powerpoint/2010/main" val="37406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/>
          </p:cNvSpPr>
          <p:nvPr/>
        </p:nvSpPr>
        <p:spPr>
          <a:xfrm>
            <a:off x="431800" y="1800000"/>
            <a:ext cx="7740600" cy="35086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buClrTx/>
              <a:buSzPct val="100000"/>
              <a:buNone/>
              <a:defRPr/>
            </a:pP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Legislativní příprava ložiska Brzkov-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Věžnice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>
              <a:spcBef>
                <a:spcPts val="1200"/>
              </a:spcBef>
              <a:buClrTx/>
              <a:buSzPct val="100000"/>
              <a:buNone/>
              <a:defRPr/>
            </a:pP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ecyklace 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stavebních surovin (odvaly,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…);</a:t>
            </a:r>
            <a:endParaRPr lang="cs-CZ" alt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1200"/>
              </a:spcBef>
              <a:buClrTx/>
              <a:buSzPct val="100000"/>
              <a:buNone/>
              <a:defRPr/>
            </a:pP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osouzení 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využitelnosti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odkališť;</a:t>
            </a:r>
            <a:endParaRPr lang="cs-CZ" alt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1200"/>
              </a:spcBef>
              <a:buClrTx/>
              <a:buSzPct val="100000"/>
              <a:buNone/>
              <a:defRPr/>
            </a:pP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yužití 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potenciálu DIAMO v oblastech hornických prací, nakládání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 radionuklidy 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řešení ekologických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zátěží;</a:t>
            </a:r>
            <a:endParaRPr lang="cs-CZ" alt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1200"/>
              </a:spcBef>
              <a:buClrTx/>
              <a:buSzPct val="100000"/>
              <a:buNone/>
              <a:defRPr/>
            </a:pP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odzemní 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zásobník plynu 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Milasín-Bukov;</a:t>
            </a:r>
            <a:endParaRPr lang="cs-CZ" alt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1200"/>
              </a:spcBef>
              <a:buClrTx/>
              <a:buSzPct val="100000"/>
              <a:buNone/>
              <a:defRPr/>
            </a:pP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okončení 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podzemní laboratoře pro SÚRAO (2020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cs-CZ" alt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1200"/>
              </a:spcBef>
              <a:buClrTx/>
              <a:buSzPct val="100000"/>
              <a:buNone/>
              <a:defRPr/>
            </a:pP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polupráce 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realizaci podzemního úložiště vyhořelého jaderného paliva (po roce 2020</a:t>
            </a: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cs-CZ" altLang="cs-CZ" sz="1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40000" y="612775"/>
            <a:ext cx="7115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defPPr>
              <a:defRPr lang="cs-CZ"/>
            </a:defPPr>
            <a:lvl1pPr>
              <a:defRPr sz="3200" b="1">
                <a:solidFill>
                  <a:srgbClr val="42973E"/>
                </a:solidFill>
                <a:cs typeface="+mn-cs"/>
              </a:defRPr>
            </a:lvl1pPr>
          </a:lstStyle>
          <a:p>
            <a:r>
              <a:rPr lang="pl-PL" dirty="0"/>
              <a:t>Plánované projekty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98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84" y="1472802"/>
            <a:ext cx="7433218" cy="4179813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540000" y="612775"/>
            <a:ext cx="7115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defPPr>
              <a:defRPr lang="cs-CZ"/>
            </a:defPPr>
            <a:lvl1pPr eaLnBrk="1" hangingPunct="1">
              <a:buFontTx/>
              <a:buNone/>
              <a:defRPr b="0">
                <a:solidFill>
                  <a:srgbClr val="42973E"/>
                </a:solidFill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cs typeface="+mn-c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9pPr>
          </a:lstStyle>
          <a:p>
            <a:r>
              <a:rPr lang="pl-PL" sz="3200" b="1" dirty="0"/>
              <a:t>Lokalizace ložisek se zásobami U</a:t>
            </a:r>
          </a:p>
        </p:txBody>
      </p:sp>
    </p:spTree>
    <p:extLst>
      <p:ext uri="{BB962C8B-B14F-4D97-AF65-F5344CB8AC3E}">
        <p14:creationId xmlns:p14="http://schemas.microsoft.com/office/powerpoint/2010/main" val="385486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800" y="2276872"/>
            <a:ext cx="8184532" cy="3502100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40000" y="612777"/>
            <a:ext cx="71151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defPPr>
              <a:defRPr lang="cs-CZ"/>
            </a:defPPr>
            <a:lvl1pPr eaLnBrk="1" hangingPunct="1">
              <a:buFontTx/>
              <a:buNone/>
              <a:defRPr sz="3200" b="1">
                <a:solidFill>
                  <a:srgbClr val="42973E"/>
                </a:solidFill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cs typeface="+mn-c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9pPr>
          </a:lstStyle>
          <a:p>
            <a:r>
              <a:rPr lang="pl-PL" dirty="0"/>
              <a:t>Přehled potenciálně dobyvatelných zásob uranu v ČR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31800" y="1844824"/>
            <a:ext cx="74882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altLang="cs-CZ" sz="1800" dirty="0"/>
              <a:t>Údaje v tunách, stav k 1. 1. 2016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37779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1560" y="2780930"/>
            <a:ext cx="79208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spcBef>
                <a:spcPct val="50000"/>
              </a:spcBef>
              <a:defRPr sz="3600">
                <a:solidFill>
                  <a:srgbClr val="42973E"/>
                </a:solidFill>
                <a:latin typeface="+mj-lt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marL="742950" indent="-742950">
              <a:buFont typeface="+mj-lt"/>
              <a:buAutoNum type="arabicPeriod" startAt="8"/>
            </a:pPr>
            <a:r>
              <a:rPr lang="cs-CZ" altLang="cs-CZ" b="1" dirty="0"/>
              <a:t>Mezinárodní školicí středisko – </a:t>
            </a:r>
            <a:r>
              <a:rPr lang="cs-CZ" altLang="cs-CZ" b="1" dirty="0" smtClean="0"/>
              <a:t>WNU </a:t>
            </a:r>
            <a:r>
              <a:rPr lang="cs-CZ" altLang="cs-CZ" b="1" dirty="0"/>
              <a:t>SUP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41703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540002" y="612775"/>
            <a:ext cx="7115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defPPr>
              <a:defRPr lang="cs-CZ"/>
            </a:defPPr>
            <a:lvl1pPr eaLnBrk="1" hangingPunct="1">
              <a:buFontTx/>
              <a:buNone/>
              <a:defRPr b="0">
                <a:solidFill>
                  <a:srgbClr val="42973E"/>
                </a:solidFill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cs typeface="+mn-c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9pPr>
          </a:lstStyle>
          <a:p>
            <a:r>
              <a:rPr lang="cs-CZ" sz="3200" b="1" dirty="0"/>
              <a:t>Oblasti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003229"/>
              </p:ext>
            </p:extLst>
          </p:nvPr>
        </p:nvGraphicFramePr>
        <p:xfrm>
          <a:off x="431800" y="3429000"/>
          <a:ext cx="799288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Období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Oblast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1946–1955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Jáchymov,</a:t>
                      </a:r>
                      <a:r>
                        <a:rPr lang="cs-CZ" baseline="0" dirty="0" smtClean="0"/>
                        <a:t> Horní Slavkov, Zadní Chodov, Příbram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1956–1966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Příbram,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Rožná</a:t>
                      </a:r>
                      <a:r>
                        <a:rPr lang="cs-CZ" baseline="0" dirty="0" smtClean="0"/>
                        <a:t>, Olší, </a:t>
                      </a:r>
                      <a:r>
                        <a:rPr lang="cs-CZ" baseline="0" dirty="0" err="1" smtClean="0"/>
                        <a:t>Licoměřice</a:t>
                      </a:r>
                      <a:r>
                        <a:rPr lang="cs-CZ" baseline="0" dirty="0" smtClean="0"/>
                        <a:t>, Hamr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1967– 988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Rožná</a:t>
                      </a:r>
                      <a:r>
                        <a:rPr lang="cs-CZ" dirty="0" smtClean="0"/>
                        <a:t>, Příbram, Hamr,</a:t>
                      </a:r>
                      <a:r>
                        <a:rPr lang="cs-CZ" baseline="0" dirty="0" smtClean="0"/>
                        <a:t> Stráž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1989–2001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Rožná</a:t>
                      </a:r>
                      <a:r>
                        <a:rPr lang="cs-CZ" dirty="0" smtClean="0"/>
                        <a:t> (ostatní oblasti útlum a likvidace)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2002</a:t>
                      </a:r>
                      <a:r>
                        <a:rPr lang="cs-CZ" baseline="0" dirty="0" smtClean="0"/>
                        <a:t>–2016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Rožná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40000" y="1412776"/>
            <a:ext cx="7776416" cy="18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just">
              <a:spcBef>
                <a:spcPts val="300"/>
              </a:spcBef>
              <a:defRPr/>
            </a:pPr>
            <a:r>
              <a:rPr lang="cs-CZ" altLang="cs-CZ" sz="1800" dirty="0"/>
              <a:t>Zřízením národního podniku Jáchymovské doly Jáchymov 1. 1. 1946 byl zahájen rychlý rozvoj uranového průzkumu, otvírání nových ložisek a zvyšování uranové </a:t>
            </a:r>
            <a:r>
              <a:rPr lang="cs-CZ" altLang="cs-CZ" sz="1800" dirty="0" smtClean="0"/>
              <a:t>produkce. </a:t>
            </a:r>
          </a:p>
          <a:p>
            <a:pPr>
              <a:spcBef>
                <a:spcPts val="300"/>
              </a:spcBef>
              <a:defRPr/>
            </a:pPr>
            <a:r>
              <a:rPr lang="cs-CZ" altLang="cs-CZ" sz="1800" dirty="0" smtClean="0"/>
              <a:t>Celkem nalezeno </a:t>
            </a:r>
            <a:r>
              <a:rPr lang="cs-CZ" altLang="cs-CZ" sz="1800" dirty="0"/>
              <a:t>a prozkoumáno 164 ložisek a rudních výskytů uranu, z nichž 66 bylo následně </a:t>
            </a:r>
            <a:r>
              <a:rPr lang="cs-CZ" altLang="cs-CZ" sz="1800" dirty="0" smtClean="0"/>
              <a:t>těženo.</a:t>
            </a:r>
          </a:p>
          <a:p>
            <a:pPr>
              <a:spcBef>
                <a:spcPts val="300"/>
              </a:spcBef>
              <a:defRPr/>
            </a:pPr>
            <a:r>
              <a:rPr lang="cs-CZ" altLang="cs-CZ" sz="1800" dirty="0" smtClean="0"/>
              <a:t>Hlavní </a:t>
            </a:r>
            <a:r>
              <a:rPr lang="cs-CZ" altLang="cs-CZ" sz="1800" dirty="0"/>
              <a:t>oblasti těžby: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dirty="0" smtClean="0">
                <a:solidFill>
                  <a:srgbClr val="42973E"/>
                </a:solidFill>
                <a:cs typeface="+mn-cs"/>
              </a:rPr>
              <a:t>O středisku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0000" y="1412776"/>
            <a:ext cx="820846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32000" eaLnBrk="1" hangingPunct="1">
              <a:spcBef>
                <a:spcPts val="300"/>
              </a:spcBef>
              <a:buNone/>
            </a:pPr>
            <a:r>
              <a:rPr lang="cs-CZ" altLang="cs-CZ" sz="1800" dirty="0" smtClean="0"/>
              <a:t>Založeno 2006, pod patronací </a:t>
            </a:r>
            <a:r>
              <a:rPr lang="cs-CZ" altLang="cs-CZ" sz="1800" dirty="0" err="1" smtClean="0"/>
              <a:t>World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Nuclear</a:t>
            </a:r>
            <a:r>
              <a:rPr lang="cs-CZ" altLang="cs-CZ" sz="1800" dirty="0" smtClean="0"/>
              <a:t> University v </a:t>
            </a:r>
            <a:r>
              <a:rPr lang="cs-CZ" altLang="cs-CZ" sz="1800" dirty="0" smtClean="0"/>
              <a:t>Londýně.</a:t>
            </a:r>
          </a:p>
          <a:p>
            <a:pPr defTabSz="432000" eaLnBrk="1" hangingPunct="1">
              <a:spcBef>
                <a:spcPts val="300"/>
              </a:spcBef>
              <a:buNone/>
            </a:pPr>
            <a:r>
              <a:rPr lang="cs-CZ" altLang="cs-CZ" sz="1800" dirty="0" smtClean="0"/>
              <a:t>Téměř 500 účastníků z 20 zemí v 50 různých kurzech.</a:t>
            </a:r>
          </a:p>
          <a:p>
            <a:pPr defTabSz="432000" eaLnBrk="1" hangingPunct="1">
              <a:spcBef>
                <a:spcPts val="300"/>
              </a:spcBef>
              <a:buNone/>
            </a:pPr>
            <a:r>
              <a:rPr lang="cs-CZ" altLang="cs-CZ" sz="1800" dirty="0" smtClean="0"/>
              <a:t>Partneři: IAEA, NEA, WNA, WNU, University </a:t>
            </a:r>
            <a:r>
              <a:rPr lang="cs-CZ" altLang="cs-CZ" sz="1800" dirty="0" err="1" smtClean="0"/>
              <a:t>of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Nottingham</a:t>
            </a:r>
            <a:r>
              <a:rPr lang="cs-CZ" altLang="cs-CZ" sz="1800" dirty="0" smtClean="0"/>
              <a:t>, ČVUT – FJFI, TU Ostrava, Karlova Univerzita, SÚJB</a:t>
            </a:r>
            <a:r>
              <a:rPr lang="cs-CZ" altLang="cs-CZ" sz="1800" dirty="0"/>
              <a:t>.</a:t>
            </a:r>
            <a:endParaRPr lang="cs-CZ" altLang="cs-CZ" sz="18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489" y="2996952"/>
            <a:ext cx="3338483" cy="2622270"/>
          </a:xfrm>
          <a:prstGeom prst="rect">
            <a:avLst/>
          </a:prstGeom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40000" y="2634729"/>
            <a:ext cx="5040112" cy="33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32000" eaLnBrk="1" hangingPunct="1">
              <a:spcBef>
                <a:spcPts val="300"/>
              </a:spcBef>
              <a:buNone/>
            </a:pPr>
            <a:r>
              <a:rPr lang="cs-CZ" altLang="cs-CZ" sz="1800" dirty="0" smtClean="0"/>
              <a:t>Motivace: Nedostatek odborníků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v zemích s rozvojem těžby (Čína, Indie, Pákistán, Argentina, Brazílie…),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na sanaci a likvidaci lokalit po ukončení těžby.</a:t>
            </a:r>
          </a:p>
          <a:p>
            <a:pPr defTabSz="432000" eaLnBrk="1" hangingPunct="1">
              <a:spcBef>
                <a:spcPts val="300"/>
              </a:spcBef>
              <a:buNone/>
            </a:pPr>
            <a:r>
              <a:rPr lang="cs-CZ" altLang="cs-CZ" sz="1800" dirty="0" smtClean="0"/>
              <a:t>Poslání: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/>
              <a:t>vzdělávat studenty ve všech aspektech uranového výrobního </a:t>
            </a:r>
            <a:r>
              <a:rPr lang="cs-CZ" altLang="cs-CZ" sz="1800" dirty="0" smtClean="0"/>
              <a:t>cyklu,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výzkum a vývoj v </a:t>
            </a:r>
            <a:r>
              <a:rPr lang="cs-CZ" altLang="cs-CZ" sz="1800" dirty="0"/>
              <a:t>oblastech průzkumu, těžby a sanace po </a:t>
            </a:r>
            <a:r>
              <a:rPr lang="cs-CZ" altLang="cs-CZ" sz="1800" dirty="0" smtClean="0"/>
              <a:t>těžbě,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/>
              <a:t>poskytnout fórum pro výměnu informací a </a:t>
            </a:r>
            <a:r>
              <a:rPr lang="cs-CZ" altLang="cs-CZ" sz="1800" dirty="0" smtClean="0"/>
              <a:t>zkušeností</a:t>
            </a:r>
            <a:r>
              <a:rPr lang="cs-CZ" altLang="cs-CZ" sz="1800" dirty="0"/>
              <a:t>.</a:t>
            </a:r>
            <a:endParaRPr lang="cs-CZ" alt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27547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0000" y="612000"/>
            <a:ext cx="7653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cs-CZ" altLang="cs-CZ" sz="3200" b="1" smtClean="0">
                <a:solidFill>
                  <a:srgbClr val="42973E"/>
                </a:solidFill>
                <a:cs typeface="+mn-cs"/>
              </a:rPr>
              <a:t>WNU SUP kurzy</a:t>
            </a:r>
            <a:endParaRPr lang="en-GB" altLang="cs-CZ" sz="3200" b="1" dirty="0">
              <a:solidFill>
                <a:srgbClr val="42973E"/>
              </a:solidFill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0000" y="1800000"/>
            <a:ext cx="8208464" cy="383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32000" eaLnBrk="1" hangingPunct="1">
              <a:spcBef>
                <a:spcPts val="300"/>
              </a:spcBef>
              <a:buNone/>
            </a:pPr>
            <a:r>
              <a:rPr lang="cs-CZ" altLang="cs-CZ" sz="1800" dirty="0" smtClean="0"/>
              <a:t>Jedno až čtyřtýdenní kurzy pro 5-18 účastníků: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/>
              <a:t>Aplikace matematického modelování v procesu produkce uranu a </a:t>
            </a:r>
            <a:r>
              <a:rPr lang="cs-CZ" altLang="cs-CZ" sz="1800" dirty="0" smtClean="0"/>
              <a:t>sanace;</a:t>
            </a:r>
            <a:endParaRPr lang="cs-CZ" altLang="cs-CZ" sz="1800" dirty="0"/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Těžba podzemním vyluhováním in-</a:t>
            </a:r>
            <a:r>
              <a:rPr lang="cs-CZ" altLang="cs-CZ" sz="1800" dirty="0" err="1" smtClean="0"/>
              <a:t>situ</a:t>
            </a:r>
            <a:r>
              <a:rPr lang="cs-CZ" altLang="cs-CZ" sz="1800" dirty="0" smtClean="0"/>
              <a:t> ISL (alkalické i kyselé);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Sanace následků těžby vyluhováním in-</a:t>
            </a:r>
            <a:r>
              <a:rPr lang="cs-CZ" altLang="cs-CZ" sz="1800" dirty="0" err="1" smtClean="0"/>
              <a:t>situ</a:t>
            </a:r>
            <a:r>
              <a:rPr lang="cs-CZ" altLang="cs-CZ" sz="1800" dirty="0" smtClean="0"/>
              <a:t>;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Průzkum; 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Sanace následků těžby a úpravy uranu;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Alkalické zpracování uranu;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Legislativní otázky těžby uranu;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Radiační ochrana v těžební praxi;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Čištění podzemních a důlních vod; 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Individuálně sestavené kurzy dle požadavků;</a:t>
            </a:r>
          </a:p>
          <a:p>
            <a:pPr marL="285750" indent="-285750" defTabSz="432000" eaLnBrk="1" hangingPunct="1">
              <a:spcBef>
                <a:spcPts val="300"/>
              </a:spcBef>
            </a:pPr>
            <a:r>
              <a:rPr lang="cs-CZ" altLang="cs-CZ" sz="1800" dirty="0" smtClean="0"/>
              <a:t>Intenzivní odborný jazykový kurz nukleární angličtiny (5 dní). </a:t>
            </a:r>
            <a:endParaRPr lang="cs-CZ" altLang="cs-CZ" sz="1800" dirty="0"/>
          </a:p>
        </p:txBody>
      </p:sp>
      <p:pic>
        <p:nvPicPr>
          <p:cNvPr id="4098" name="Picture 2" descr="https://www.wnusup.cz/storage/app/media/foto/September%202017/_MG_59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52936"/>
            <a:ext cx="3458779" cy="230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6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475656" y="2060848"/>
            <a:ext cx="6192688" cy="23762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</a:pPr>
            <a:endParaRPr lang="cs-CZ" sz="2400" dirty="0">
              <a:latin typeface="+mn-lt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</a:pPr>
            <a:r>
              <a:rPr lang="cs-CZ" altLang="cs-CZ" sz="3600" dirty="0">
                <a:solidFill>
                  <a:srgbClr val="42973E"/>
                </a:solidFill>
                <a:latin typeface="+mj-lt"/>
              </a:rPr>
              <a:t>Děkuji za pozornost.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</a:pPr>
            <a:endParaRPr lang="cs-CZ" sz="3600" dirty="0">
              <a:solidFill>
                <a:srgbClr val="42973E"/>
              </a:solidFill>
              <a:latin typeface="+mj-lt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42973E"/>
              </a:buClr>
            </a:pPr>
            <a:r>
              <a:rPr lang="cs-CZ" sz="3600" dirty="0">
                <a:solidFill>
                  <a:srgbClr val="42973E"/>
                </a:solidFill>
                <a:latin typeface="+mj-lt"/>
              </a:rPr>
              <a:t>Zdař Bůh!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91" y="1557233"/>
            <a:ext cx="7040413" cy="3960000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540002" y="612775"/>
            <a:ext cx="7115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defPPr>
              <a:defRPr lang="cs-CZ"/>
            </a:defPPr>
            <a:lvl1pPr eaLnBrk="1" hangingPunct="1">
              <a:buFontTx/>
              <a:buNone/>
              <a:defRPr b="0">
                <a:solidFill>
                  <a:srgbClr val="42973E"/>
                </a:solidFill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cs typeface="+mn-c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9pPr>
          </a:lstStyle>
          <a:p>
            <a:r>
              <a:rPr lang="cs-CZ" sz="3200" b="1" dirty="0"/>
              <a:t>Lokalizace 66 těžených ložisek</a:t>
            </a:r>
          </a:p>
        </p:txBody>
      </p:sp>
    </p:spTree>
    <p:extLst>
      <p:ext uri="{BB962C8B-B14F-4D97-AF65-F5344CB8AC3E}">
        <p14:creationId xmlns:p14="http://schemas.microsoft.com/office/powerpoint/2010/main" val="158302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40002" y="612775"/>
            <a:ext cx="7115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defPPr>
              <a:defRPr lang="cs-CZ"/>
            </a:defPPr>
            <a:lvl1pPr eaLnBrk="1" hangingPunct="1">
              <a:buFontTx/>
              <a:buNone/>
              <a:defRPr b="0">
                <a:solidFill>
                  <a:srgbClr val="42973E"/>
                </a:solidFill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cs typeface="+mn-c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9pPr>
          </a:lstStyle>
          <a:p>
            <a:r>
              <a:rPr lang="pl-PL" sz="3200" b="1" dirty="0"/>
              <a:t>Produkce U za období 1946-2015</a:t>
            </a:r>
            <a:endParaRPr lang="cs-CZ" sz="3200" b="1" dirty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40000" y="1340768"/>
            <a:ext cx="7848424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altLang="cs-CZ" sz="1800" dirty="0"/>
              <a:t>Likvidováno </a:t>
            </a:r>
            <a:r>
              <a:rPr lang="cs-CZ" altLang="cs-CZ" sz="1800" dirty="0" smtClean="0"/>
              <a:t>kovu (hrubá těžba, ztráty a drobné odpisy):	132 </a:t>
            </a:r>
            <a:r>
              <a:rPr lang="cs-CZ" altLang="cs-CZ" sz="1800" dirty="0"/>
              <a:t>935 tun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1800" dirty="0" smtClean="0"/>
              <a:t>Produkce kovu (čistá výroba po úpravárenském procesu):</a:t>
            </a:r>
            <a:r>
              <a:rPr lang="cs-CZ" altLang="cs-CZ" sz="1800" dirty="0"/>
              <a:t>	111 916 </a:t>
            </a:r>
            <a:r>
              <a:rPr lang="cs-CZ" altLang="cs-CZ" sz="1800" dirty="0" smtClean="0"/>
              <a:t>tun</a:t>
            </a:r>
            <a:endParaRPr lang="cs-CZ" altLang="cs-CZ" sz="1800" dirty="0"/>
          </a:p>
        </p:txBody>
      </p:sp>
      <p:graphicFrame>
        <p:nvGraphicFramePr>
          <p:cNvPr id="4" name="Zástupný symbol pro obsah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6894046"/>
              </p:ext>
            </p:extLst>
          </p:nvPr>
        </p:nvGraphicFramePr>
        <p:xfrm>
          <a:off x="943412" y="2080888"/>
          <a:ext cx="7041600" cy="3829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45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6" y="1556565"/>
            <a:ext cx="7041600" cy="3960668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540000" y="612775"/>
            <a:ext cx="80644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defPPr>
              <a:defRPr lang="cs-CZ"/>
            </a:defPPr>
            <a:lvl1pPr eaLnBrk="1" hangingPunct="1">
              <a:buFontTx/>
              <a:buNone/>
              <a:defRPr b="0">
                <a:solidFill>
                  <a:srgbClr val="42973E"/>
                </a:solidFill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cs typeface="+mn-c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cs typeface="+mn-cs"/>
              </a:defRPr>
            </a:lvl9pPr>
          </a:lstStyle>
          <a:p>
            <a:r>
              <a:rPr lang="pl-PL" sz="3200" b="1" dirty="0"/>
              <a:t>Situace těžebních oblastí </a:t>
            </a:r>
            <a:r>
              <a:rPr lang="pl-PL" sz="3200" b="1" dirty="0" smtClean="0"/>
              <a:t>U v ČR</a:t>
            </a:r>
            <a:endParaRPr lang="pl-PL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DIAMO Enter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>
            <a:srgbClr val="42973E"/>
          </a:buClr>
          <a:buSzTx/>
          <a:buFontTx/>
          <a:buNone/>
          <a:tabLst/>
          <a:defRPr kumimoji="0" sz="20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54CF5F7EDF6A44B8F0AAC37B59C15E" ma:contentTypeVersion="0" ma:contentTypeDescription="Vytvoří nový dokument" ma:contentTypeScope="" ma:versionID="40d7186ccbefbd82e05318e7756f940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ecb93c72f33e94aa0d8973920a8bbe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701266-717F-4296-9A1D-F74CC6368A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02DC746-E737-4E17-A7B0-EE58EDEAB250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053246B-8F6E-41C7-A87B-13F8DE7478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DIAMO_prezentace</Template>
  <TotalTime>9865</TotalTime>
  <Words>2188</Words>
  <Application>Microsoft Office PowerPoint</Application>
  <PresentationFormat>Předvádění na obrazovce (4:3)</PresentationFormat>
  <Paragraphs>407</Paragraphs>
  <Slides>62</Slides>
  <Notes>30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5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76" baseType="lpstr">
      <vt:lpstr>Arial</vt:lpstr>
      <vt:lpstr>Arial CE</vt:lpstr>
      <vt:lpstr>Arial Unicode MS</vt:lpstr>
      <vt:lpstr>Calibri</vt:lpstr>
      <vt:lpstr>Times New Roman</vt:lpstr>
      <vt:lpstr>Verdana</vt:lpstr>
      <vt:lpstr>Wingdings</vt:lpstr>
      <vt:lpstr>Wingdings 2</vt:lpstr>
      <vt:lpstr>4_DIAMO Entere</vt:lpstr>
      <vt:lpstr>Default Design</vt:lpstr>
      <vt:lpstr>1_Default Design</vt:lpstr>
      <vt:lpstr>8_Default Design</vt:lpstr>
      <vt:lpstr>7_Default Design</vt:lpstr>
      <vt:lpstr>Document</vt:lpstr>
      <vt:lpstr>Historie a současnost těžby uranu v Čechách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SVĚTOVÝCH CEN URANU</dc:title>
  <dc:creator>Veselý Pavel Mgr.</dc:creator>
  <cp:lastModifiedBy>Vokál Vojtěch Ing.</cp:lastModifiedBy>
  <cp:revision>317</cp:revision>
  <cp:lastPrinted>2016-03-16T12:06:01Z</cp:lastPrinted>
  <dcterms:created xsi:type="dcterms:W3CDTF">2014-06-05T06:04:36Z</dcterms:created>
  <dcterms:modified xsi:type="dcterms:W3CDTF">2018-03-07T09:18:54Z</dcterms:modified>
</cp:coreProperties>
</file>